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6297da67d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6297da67d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36297da67db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36297da67db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6297da67db_0_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6297da67db_0_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6297da67db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6297da67db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6297da67db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6297da67db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2993850" y="108775"/>
            <a:ext cx="3156300" cy="1090800"/>
          </a:xfrm>
          <a:prstGeom prst="rect">
            <a:avLst/>
          </a:prstGeom>
          <a:noFill/>
          <a:ln>
            <a:noFill/>
          </a:ln>
        </p:spPr>
        <p:txBody>
          <a:bodyPr anchorCtr="0" anchor="t" bIns="97600" lIns="97600" spcFirstLastPara="1" rIns="97600" wrap="square" tIns="97600">
            <a:spAutoFit/>
          </a:bodyPr>
          <a:lstStyle/>
          <a:p>
            <a:pPr indent="0" lvl="0" marL="0" rtl="0" algn="ctr">
              <a:lnSpc>
                <a:spcPct val="115000"/>
              </a:lnSpc>
              <a:spcBef>
                <a:spcPts val="0"/>
              </a:spcBef>
              <a:spcAft>
                <a:spcPts val="0"/>
              </a:spcAft>
              <a:buNone/>
            </a:pPr>
            <a:r>
              <a:rPr b="1" lang="en" sz="2348">
                <a:solidFill>
                  <a:schemeClr val="dk1"/>
                </a:solidFill>
                <a:latin typeface="Calibri"/>
                <a:ea typeface="Calibri"/>
                <a:cs typeface="Calibri"/>
                <a:sym typeface="Calibri"/>
              </a:rPr>
              <a:t>Data Inquiry </a:t>
            </a:r>
            <a:endParaRPr b="1" sz="2348">
              <a:solidFill>
                <a:schemeClr val="dk1"/>
              </a:solidFill>
              <a:latin typeface="Calibri"/>
              <a:ea typeface="Calibri"/>
              <a:cs typeface="Calibri"/>
              <a:sym typeface="Calibri"/>
            </a:endParaRPr>
          </a:p>
          <a:p>
            <a:pPr indent="0" lvl="0" marL="0" rtl="0" algn="ctr">
              <a:lnSpc>
                <a:spcPct val="80000"/>
              </a:lnSpc>
              <a:spcBef>
                <a:spcPts val="320"/>
              </a:spcBef>
              <a:spcAft>
                <a:spcPts val="0"/>
              </a:spcAft>
              <a:buNone/>
            </a:pPr>
            <a:r>
              <a:rPr b="1" lang="en" sz="2348">
                <a:solidFill>
                  <a:schemeClr val="dk1"/>
                </a:solidFill>
                <a:latin typeface="Calibri"/>
                <a:ea typeface="Calibri"/>
                <a:cs typeface="Calibri"/>
                <a:sym typeface="Calibri"/>
              </a:rPr>
              <a:t>Questions</a:t>
            </a:r>
            <a:endParaRPr b="1" sz="2348">
              <a:solidFill>
                <a:schemeClr val="dk1"/>
              </a:solidFill>
              <a:latin typeface="Calibri"/>
              <a:ea typeface="Calibri"/>
              <a:cs typeface="Calibri"/>
              <a:sym typeface="Calibri"/>
            </a:endParaRPr>
          </a:p>
          <a:p>
            <a:pPr indent="0" lvl="0" marL="0" rtl="0" algn="ctr">
              <a:lnSpc>
                <a:spcPct val="80000"/>
              </a:lnSpc>
              <a:spcBef>
                <a:spcPts val="0"/>
              </a:spcBef>
              <a:spcAft>
                <a:spcPts val="0"/>
              </a:spcAft>
              <a:buNone/>
            </a:pPr>
            <a:r>
              <a:rPr b="1" lang="en" sz="1200">
                <a:solidFill>
                  <a:schemeClr val="dk1"/>
                </a:solidFill>
                <a:latin typeface="Calibri"/>
                <a:ea typeface="Calibri"/>
                <a:cs typeface="Calibri"/>
                <a:sym typeface="Calibri"/>
              </a:rPr>
              <a:t>Bold = DH questions</a:t>
            </a:r>
            <a:endParaRPr b="1" sz="1200">
              <a:solidFill>
                <a:schemeClr val="dk1"/>
              </a:solidFill>
              <a:latin typeface="Calibri"/>
              <a:ea typeface="Calibri"/>
              <a:cs typeface="Calibri"/>
              <a:sym typeface="Calibri"/>
            </a:endParaRPr>
          </a:p>
        </p:txBody>
      </p:sp>
      <p:grpSp>
        <p:nvGrpSpPr>
          <p:cNvPr id="55" name="Google Shape;55;p13"/>
          <p:cNvGrpSpPr/>
          <p:nvPr/>
        </p:nvGrpSpPr>
        <p:grpSpPr>
          <a:xfrm>
            <a:off x="155094" y="108769"/>
            <a:ext cx="3047257" cy="2414568"/>
            <a:chOff x="1021850" y="721500"/>
            <a:chExt cx="2525700" cy="2001300"/>
          </a:xfrm>
        </p:grpSpPr>
        <p:sp>
          <p:nvSpPr>
            <p:cNvPr id="56" name="Google Shape;56;p13"/>
            <p:cNvSpPr/>
            <p:nvPr/>
          </p:nvSpPr>
          <p:spPr>
            <a:xfrm>
              <a:off x="1021850" y="843900"/>
              <a:ext cx="2525700" cy="1878900"/>
            </a:xfrm>
            <a:prstGeom prst="roundRect">
              <a:avLst>
                <a:gd fmla="val 16667" name="adj"/>
              </a:avLst>
            </a:prstGeom>
            <a:solidFill>
              <a:srgbClr val="FCE5CD"/>
            </a:solidFill>
            <a:ln cap="flat" cmpd="sng" w="11500">
              <a:solidFill>
                <a:schemeClr val="dk2"/>
              </a:solidFill>
              <a:prstDash val="solid"/>
              <a:round/>
              <a:headEnd len="sm" w="sm" type="none"/>
              <a:tailEnd len="sm" w="sm" type="none"/>
            </a:ln>
          </p:spPr>
          <p:txBody>
            <a:bodyPr anchorCtr="0" anchor="ctr" bIns="110300" lIns="110300" spcFirstLastPara="1" rIns="110300" wrap="square" tIns="110300">
              <a:noAutofit/>
            </a:bodyPr>
            <a:lstStyle/>
            <a:p>
              <a:pPr indent="0" lvl="0" marL="551615" rtl="0" algn="l">
                <a:lnSpc>
                  <a:spcPct val="115000"/>
                </a:lnSpc>
                <a:spcBef>
                  <a:spcPts val="0"/>
                </a:spcBef>
                <a:spcAft>
                  <a:spcPts val="0"/>
                </a:spcAft>
                <a:buNone/>
              </a:pPr>
              <a:r>
                <a:t/>
              </a:r>
              <a:endParaRPr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b="1" lang="en" sz="965">
                  <a:solidFill>
                    <a:schemeClr val="dk1"/>
                  </a:solidFill>
                  <a:latin typeface="Calibri"/>
                  <a:ea typeface="Calibri"/>
                  <a:cs typeface="Calibri"/>
                  <a:sym typeface="Calibri"/>
                </a:rPr>
                <a:t>Where does this data come from?</a:t>
              </a:r>
              <a:endParaRPr b="1" sz="965">
                <a:solidFill>
                  <a:schemeClr val="dk1"/>
                </a:solidFill>
                <a:latin typeface="Calibri"/>
                <a:ea typeface="Calibri"/>
                <a:cs typeface="Calibri"/>
                <a:sym typeface="Calibri"/>
              </a:endParaRPr>
            </a:p>
            <a:p>
              <a:pPr indent="-226775" lvl="1" marL="661939" rtl="0" algn="l">
                <a:lnSpc>
                  <a:spcPct val="115000"/>
                </a:lnSpc>
                <a:spcBef>
                  <a:spcPts val="0"/>
                </a:spcBef>
                <a:spcAft>
                  <a:spcPts val="0"/>
                </a:spcAft>
                <a:buClr>
                  <a:schemeClr val="dk1"/>
                </a:buClr>
                <a:buSzPts val="965"/>
                <a:buFont typeface="Calibri"/>
                <a:buChar char="◆"/>
              </a:pPr>
              <a:r>
                <a:rPr b="1" lang="en" sz="965">
                  <a:solidFill>
                    <a:schemeClr val="dk1"/>
                  </a:solidFill>
                  <a:latin typeface="Calibri"/>
                  <a:ea typeface="Calibri"/>
                  <a:cs typeface="Calibri"/>
                  <a:sym typeface="Calibri"/>
                </a:rPr>
                <a:t>Who created this, and what might they have been focused on? How does this change how we think about this data?</a:t>
              </a:r>
              <a:endParaRPr b="1"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b="1" lang="en" sz="965">
                  <a:solidFill>
                    <a:schemeClr val="dk1"/>
                  </a:solidFill>
                  <a:latin typeface="Calibri"/>
                  <a:ea typeface="Calibri"/>
                  <a:cs typeface="Calibri"/>
                  <a:sym typeface="Calibri"/>
                </a:rPr>
                <a:t>How are </a:t>
              </a:r>
              <a:r>
                <a:rPr b="1" i="1" lang="en" sz="965">
                  <a:solidFill>
                    <a:schemeClr val="dk1"/>
                  </a:solidFill>
                  <a:latin typeface="Calibri"/>
                  <a:ea typeface="Calibri"/>
                  <a:cs typeface="Calibri"/>
                  <a:sym typeface="Calibri"/>
                </a:rPr>
                <a:t>we</a:t>
              </a:r>
              <a:r>
                <a:rPr b="1" lang="en" sz="965">
                  <a:solidFill>
                    <a:schemeClr val="dk1"/>
                  </a:solidFill>
                  <a:latin typeface="Calibri"/>
                  <a:ea typeface="Calibri"/>
                  <a:cs typeface="Calibri"/>
                  <a:sym typeface="Calibri"/>
                </a:rPr>
                <a:t> using this data and for what?</a:t>
              </a:r>
              <a:endParaRPr b="1" sz="965">
                <a:solidFill>
                  <a:schemeClr val="dk1"/>
                </a:solidFill>
                <a:latin typeface="Calibri"/>
                <a:ea typeface="Calibri"/>
                <a:cs typeface="Calibri"/>
                <a:sym typeface="Calibri"/>
              </a:endParaRPr>
            </a:p>
            <a:p>
              <a:pPr indent="-226775" lvl="1" marL="661939" rtl="0" algn="l">
                <a:lnSpc>
                  <a:spcPct val="115000"/>
                </a:lnSpc>
                <a:spcBef>
                  <a:spcPts val="0"/>
                </a:spcBef>
                <a:spcAft>
                  <a:spcPts val="0"/>
                </a:spcAft>
                <a:buClr>
                  <a:schemeClr val="dk1"/>
                </a:buClr>
                <a:buSzPts val="965"/>
                <a:buFont typeface="Calibri"/>
                <a:buChar char="◆"/>
              </a:pPr>
              <a:r>
                <a:rPr b="1" lang="en" sz="965">
                  <a:solidFill>
                    <a:schemeClr val="dk1"/>
                  </a:solidFill>
                  <a:latin typeface="Calibri"/>
                  <a:ea typeface="Calibri"/>
                  <a:cs typeface="Calibri"/>
                  <a:sym typeface="Calibri"/>
                </a:rPr>
                <a:t>Does that change how we should interpret it?</a:t>
              </a:r>
              <a:endParaRPr b="1"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b="1" lang="en" sz="965">
                  <a:solidFill>
                    <a:schemeClr val="dk1"/>
                  </a:solidFill>
                  <a:latin typeface="Calibri"/>
                  <a:ea typeface="Calibri"/>
                  <a:cs typeface="Calibri"/>
                  <a:sym typeface="Calibri"/>
                </a:rPr>
                <a:t>Are there any “mistakes” in this data? What could you look for to determine this?</a:t>
              </a:r>
              <a:endParaRPr b="1" sz="1327">
                <a:latin typeface="Calibri"/>
                <a:ea typeface="Calibri"/>
                <a:cs typeface="Calibri"/>
                <a:sym typeface="Calibri"/>
              </a:endParaRPr>
            </a:p>
          </p:txBody>
        </p:sp>
        <p:sp>
          <p:nvSpPr>
            <p:cNvPr id="57" name="Google Shape;57;p13"/>
            <p:cNvSpPr/>
            <p:nvPr/>
          </p:nvSpPr>
          <p:spPr>
            <a:xfrm>
              <a:off x="1388029" y="721500"/>
              <a:ext cx="1793340" cy="291924"/>
            </a:xfrm>
            <a:prstGeom prst="flowChartTerminator">
              <a:avLst/>
            </a:prstGeom>
            <a:solidFill>
              <a:srgbClr val="FF9900"/>
            </a:solidFill>
            <a:ln cap="flat" cmpd="sng" w="11500">
              <a:solidFill>
                <a:schemeClr val="dk2"/>
              </a:solidFill>
              <a:prstDash val="solid"/>
              <a:round/>
              <a:headEnd len="sm" w="sm" type="none"/>
              <a:tailEnd len="sm" w="sm" type="none"/>
            </a:ln>
          </p:spPr>
          <p:txBody>
            <a:bodyPr anchorCtr="0" anchor="ctr" bIns="110300" lIns="110300" spcFirstLastPara="1" rIns="110300" wrap="square" tIns="110300">
              <a:noAutofit/>
            </a:bodyPr>
            <a:lstStyle/>
            <a:p>
              <a:pPr indent="0" lvl="0" marL="0" rtl="0" algn="ctr">
                <a:spcBef>
                  <a:spcPts val="0"/>
                </a:spcBef>
                <a:spcAft>
                  <a:spcPts val="0"/>
                </a:spcAft>
                <a:buNone/>
              </a:pPr>
              <a:r>
                <a:rPr b="1" lang="en" sz="1689">
                  <a:latin typeface="Calibri"/>
                  <a:ea typeface="Calibri"/>
                  <a:cs typeface="Calibri"/>
                  <a:sym typeface="Calibri"/>
                </a:rPr>
                <a:t>Ask</a:t>
              </a:r>
              <a:endParaRPr b="1" sz="1689">
                <a:latin typeface="Calibri"/>
                <a:ea typeface="Calibri"/>
                <a:cs typeface="Calibri"/>
                <a:sym typeface="Calibri"/>
              </a:endParaRPr>
            </a:p>
          </p:txBody>
        </p:sp>
      </p:grpSp>
      <p:grpSp>
        <p:nvGrpSpPr>
          <p:cNvPr id="58" name="Google Shape;58;p13"/>
          <p:cNvGrpSpPr/>
          <p:nvPr/>
        </p:nvGrpSpPr>
        <p:grpSpPr>
          <a:xfrm>
            <a:off x="141453" y="2633918"/>
            <a:ext cx="3047257" cy="2414497"/>
            <a:chOff x="1021855" y="2817050"/>
            <a:chExt cx="2525700" cy="2051399"/>
          </a:xfrm>
        </p:grpSpPr>
        <p:sp>
          <p:nvSpPr>
            <p:cNvPr id="59" name="Google Shape;59;p13"/>
            <p:cNvSpPr/>
            <p:nvPr/>
          </p:nvSpPr>
          <p:spPr>
            <a:xfrm>
              <a:off x="1021855" y="2939449"/>
              <a:ext cx="2525700" cy="1929000"/>
            </a:xfrm>
            <a:prstGeom prst="roundRect">
              <a:avLst>
                <a:gd fmla="val 16667" name="adj"/>
              </a:avLst>
            </a:prstGeom>
            <a:solidFill>
              <a:srgbClr val="D9EAD3"/>
            </a:solidFill>
            <a:ln cap="flat" cmpd="sng" w="11500">
              <a:solidFill>
                <a:schemeClr val="dk2"/>
              </a:solidFill>
              <a:prstDash val="solid"/>
              <a:round/>
              <a:headEnd len="sm" w="sm" type="none"/>
              <a:tailEnd len="sm" w="sm" type="none"/>
            </a:ln>
          </p:spPr>
          <p:txBody>
            <a:bodyPr anchorCtr="0" anchor="ctr" bIns="110300" lIns="110300" spcFirstLastPara="1" rIns="110300" wrap="square" tIns="110300">
              <a:noAutofit/>
            </a:bodyPr>
            <a:lstStyle/>
            <a:p>
              <a:pPr indent="0" lvl="0" marL="551615" rtl="0" algn="l">
                <a:lnSpc>
                  <a:spcPct val="115000"/>
                </a:lnSpc>
                <a:spcBef>
                  <a:spcPts val="0"/>
                </a:spcBef>
                <a:spcAft>
                  <a:spcPts val="0"/>
                </a:spcAft>
                <a:buNone/>
              </a:pPr>
              <a:r>
                <a:t/>
              </a:r>
              <a:endParaRPr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lang="en" sz="965">
                  <a:solidFill>
                    <a:schemeClr val="dk1"/>
                  </a:solidFill>
                  <a:latin typeface="Calibri"/>
                  <a:ea typeface="Calibri"/>
                  <a:cs typeface="Calibri"/>
                  <a:sym typeface="Calibri"/>
                </a:rPr>
                <a:t>Nodes: Which nodes are the largest? Which are the smallest? </a:t>
              </a:r>
              <a:r>
                <a:rPr b="1" lang="en" sz="965">
                  <a:solidFill>
                    <a:schemeClr val="dk1"/>
                  </a:solidFill>
                  <a:latin typeface="Calibri"/>
                  <a:ea typeface="Calibri"/>
                  <a:cs typeface="Calibri"/>
                  <a:sym typeface="Calibri"/>
                </a:rPr>
                <a:t>What does this mean?</a:t>
              </a:r>
              <a:r>
                <a:rPr lang="en" sz="965">
                  <a:solidFill>
                    <a:schemeClr val="dk1"/>
                  </a:solidFill>
                  <a:latin typeface="Calibri"/>
                  <a:ea typeface="Calibri"/>
                  <a:cs typeface="Calibri"/>
                  <a:sym typeface="Calibri"/>
                </a:rPr>
                <a:t> </a:t>
              </a:r>
              <a:endParaRPr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lang="en" sz="965">
                  <a:solidFill>
                    <a:schemeClr val="dk1"/>
                  </a:solidFill>
                  <a:latin typeface="Calibri"/>
                  <a:ea typeface="Calibri"/>
                  <a:cs typeface="Calibri"/>
                  <a:sym typeface="Calibri"/>
                </a:rPr>
                <a:t>Edges: Which edges are the thickest? What kind of connections are different edges? Are there any nodes without edges? </a:t>
              </a:r>
              <a:r>
                <a:rPr b="1" lang="en" sz="965">
                  <a:solidFill>
                    <a:schemeClr val="dk1"/>
                  </a:solidFill>
                  <a:latin typeface="Calibri"/>
                  <a:ea typeface="Calibri"/>
                  <a:cs typeface="Calibri"/>
                  <a:sym typeface="Calibri"/>
                </a:rPr>
                <a:t>What do these mean?</a:t>
              </a:r>
              <a:endParaRPr b="1"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lang="en" sz="965">
                  <a:solidFill>
                    <a:schemeClr val="dk1"/>
                  </a:solidFill>
                  <a:latin typeface="Calibri"/>
                  <a:ea typeface="Calibri"/>
                  <a:cs typeface="Calibri"/>
                  <a:sym typeface="Calibri"/>
                </a:rPr>
                <a:t>Colors: What colors are the largest nodes? What does that color represent in this network? What other color nodes do we notice? </a:t>
              </a:r>
              <a:r>
                <a:rPr b="1" lang="en" sz="965">
                  <a:solidFill>
                    <a:schemeClr val="dk1"/>
                  </a:solidFill>
                  <a:latin typeface="Calibri"/>
                  <a:ea typeface="Calibri"/>
                  <a:cs typeface="Calibri"/>
                  <a:sym typeface="Calibri"/>
                </a:rPr>
                <a:t>What do those colors represent in this network?</a:t>
              </a:r>
              <a:endParaRPr b="1" sz="965">
                <a:solidFill>
                  <a:schemeClr val="dk1"/>
                </a:solidFill>
                <a:latin typeface="Calibri"/>
                <a:ea typeface="Calibri"/>
                <a:cs typeface="Calibri"/>
                <a:sym typeface="Calibri"/>
              </a:endParaRPr>
            </a:p>
          </p:txBody>
        </p:sp>
        <p:sp>
          <p:nvSpPr>
            <p:cNvPr id="60" name="Google Shape;60;p13"/>
            <p:cNvSpPr/>
            <p:nvPr/>
          </p:nvSpPr>
          <p:spPr>
            <a:xfrm>
              <a:off x="1388029" y="2817050"/>
              <a:ext cx="1793340" cy="291924"/>
            </a:xfrm>
            <a:prstGeom prst="flowChartTerminator">
              <a:avLst/>
            </a:prstGeom>
            <a:solidFill>
              <a:srgbClr val="93C47D"/>
            </a:solidFill>
            <a:ln cap="flat" cmpd="sng" w="11500">
              <a:solidFill>
                <a:schemeClr val="dk2"/>
              </a:solidFill>
              <a:prstDash val="solid"/>
              <a:round/>
              <a:headEnd len="sm" w="sm" type="none"/>
              <a:tailEnd len="sm" w="sm" type="none"/>
            </a:ln>
          </p:spPr>
          <p:txBody>
            <a:bodyPr anchorCtr="0" anchor="ctr" bIns="110300" lIns="110300" spcFirstLastPara="1" rIns="110300" wrap="square" tIns="110300">
              <a:noAutofit/>
            </a:bodyPr>
            <a:lstStyle/>
            <a:p>
              <a:pPr indent="0" lvl="0" marL="0" rtl="0" algn="ctr">
                <a:spcBef>
                  <a:spcPts val="0"/>
                </a:spcBef>
                <a:spcAft>
                  <a:spcPts val="0"/>
                </a:spcAft>
                <a:buNone/>
              </a:pPr>
              <a:r>
                <a:rPr b="1" lang="en" sz="1689">
                  <a:latin typeface="Calibri"/>
                  <a:ea typeface="Calibri"/>
                  <a:cs typeface="Calibri"/>
                  <a:sym typeface="Calibri"/>
                </a:rPr>
                <a:t>Observe</a:t>
              </a:r>
              <a:endParaRPr b="1" sz="1689">
                <a:latin typeface="Calibri"/>
                <a:ea typeface="Calibri"/>
                <a:cs typeface="Calibri"/>
                <a:sym typeface="Calibri"/>
              </a:endParaRPr>
            </a:p>
          </p:txBody>
        </p:sp>
      </p:grpSp>
      <p:grpSp>
        <p:nvGrpSpPr>
          <p:cNvPr id="61" name="Google Shape;61;p13"/>
          <p:cNvGrpSpPr/>
          <p:nvPr/>
        </p:nvGrpSpPr>
        <p:grpSpPr>
          <a:xfrm>
            <a:off x="5909493" y="108786"/>
            <a:ext cx="3047257" cy="2859767"/>
            <a:chOff x="6019950" y="416700"/>
            <a:chExt cx="2525700" cy="2370300"/>
          </a:xfrm>
        </p:grpSpPr>
        <p:sp>
          <p:nvSpPr>
            <p:cNvPr id="62" name="Google Shape;62;p13"/>
            <p:cNvSpPr/>
            <p:nvPr/>
          </p:nvSpPr>
          <p:spPr>
            <a:xfrm>
              <a:off x="6019950" y="539100"/>
              <a:ext cx="2525700" cy="2247900"/>
            </a:xfrm>
            <a:prstGeom prst="roundRect">
              <a:avLst>
                <a:gd fmla="val 16667" name="adj"/>
              </a:avLst>
            </a:prstGeom>
            <a:solidFill>
              <a:srgbClr val="D9D2E9"/>
            </a:solidFill>
            <a:ln cap="flat" cmpd="sng" w="11500">
              <a:solidFill>
                <a:schemeClr val="dk2"/>
              </a:solidFill>
              <a:prstDash val="solid"/>
              <a:round/>
              <a:headEnd len="sm" w="sm" type="none"/>
              <a:tailEnd len="sm" w="sm" type="none"/>
            </a:ln>
          </p:spPr>
          <p:txBody>
            <a:bodyPr anchorCtr="0" anchor="ctr" bIns="110300" lIns="110300" spcFirstLastPara="1" rIns="110300" wrap="square" tIns="110300">
              <a:noAutofit/>
            </a:bodyPr>
            <a:lstStyle/>
            <a:p>
              <a:pPr indent="0" lvl="0" marL="551615" rtl="0" algn="l">
                <a:lnSpc>
                  <a:spcPct val="115000"/>
                </a:lnSpc>
                <a:spcBef>
                  <a:spcPts val="0"/>
                </a:spcBef>
                <a:spcAft>
                  <a:spcPts val="0"/>
                </a:spcAft>
                <a:buNone/>
              </a:pPr>
              <a:r>
                <a:t/>
              </a:r>
              <a:endParaRPr sz="965">
                <a:solidFill>
                  <a:schemeClr val="dk1"/>
                </a:solidFill>
                <a:latin typeface="Calibri"/>
                <a:ea typeface="Calibri"/>
                <a:cs typeface="Calibri"/>
                <a:sym typeface="Calibri"/>
              </a:endParaRPr>
            </a:p>
            <a:p>
              <a:pPr indent="0" lvl="0" marL="551615" rtl="0" algn="l">
                <a:lnSpc>
                  <a:spcPct val="115000"/>
                </a:lnSpc>
                <a:spcBef>
                  <a:spcPts val="0"/>
                </a:spcBef>
                <a:spcAft>
                  <a:spcPts val="0"/>
                </a:spcAft>
                <a:buNone/>
              </a:pPr>
              <a:r>
                <a:t/>
              </a:r>
              <a:endParaRPr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lang="en" sz="965">
                  <a:solidFill>
                    <a:schemeClr val="dk1"/>
                  </a:solidFill>
                  <a:latin typeface="Calibri"/>
                  <a:ea typeface="Calibri"/>
                  <a:cs typeface="Calibri"/>
                  <a:sym typeface="Calibri"/>
                </a:rPr>
                <a:t>Click on table view: What kinds of information shows in the table that didn’t show in the network? Scroll through the table. </a:t>
              </a:r>
              <a:r>
                <a:rPr b="1" lang="en" sz="965">
                  <a:solidFill>
                    <a:schemeClr val="dk1"/>
                  </a:solidFill>
                  <a:latin typeface="Calibri"/>
                  <a:ea typeface="Calibri"/>
                  <a:cs typeface="Calibri"/>
                  <a:sym typeface="Calibri"/>
                </a:rPr>
                <a:t>What new questions do you have after looking at the table?</a:t>
              </a:r>
              <a:endParaRPr b="1"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lang="en" sz="965">
                  <a:solidFill>
                    <a:schemeClr val="dk1"/>
                  </a:solidFill>
                  <a:latin typeface="Calibri"/>
                  <a:ea typeface="Calibri"/>
                  <a:cs typeface="Calibri"/>
                  <a:sym typeface="Calibri"/>
                </a:rPr>
                <a:t>Click on each column. How does this help us learn more about the data in the network?</a:t>
              </a:r>
              <a:endParaRPr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lang="en" sz="965">
                  <a:solidFill>
                    <a:schemeClr val="dk1"/>
                  </a:solidFill>
                  <a:latin typeface="Calibri"/>
                  <a:ea typeface="Calibri"/>
                  <a:cs typeface="Calibri"/>
                  <a:sym typeface="Calibri"/>
                </a:rPr>
                <a:t>Click on filter or focus: What can you learn by filtering or focusing the data? How does this help us manage the data in the network?</a:t>
              </a:r>
              <a:endParaRPr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b="1" lang="en" sz="965">
                  <a:solidFill>
                    <a:schemeClr val="dk1"/>
                  </a:solidFill>
                  <a:latin typeface="Calibri"/>
                  <a:ea typeface="Calibri"/>
                  <a:cs typeface="Calibri"/>
                  <a:sym typeface="Calibri"/>
                </a:rPr>
                <a:t>How do the different ways of looking at the data</a:t>
              </a:r>
              <a:r>
                <a:rPr b="1" lang="en" sz="965">
                  <a:solidFill>
                    <a:schemeClr val="dk1"/>
                  </a:solidFill>
                  <a:latin typeface="Calibri"/>
                  <a:ea typeface="Calibri"/>
                  <a:cs typeface="Calibri"/>
                  <a:sym typeface="Calibri"/>
                </a:rPr>
                <a:t> change what we see?</a:t>
              </a:r>
              <a:endParaRPr b="1" sz="965">
                <a:solidFill>
                  <a:schemeClr val="dk1"/>
                </a:solidFill>
                <a:latin typeface="Calibri"/>
                <a:ea typeface="Calibri"/>
                <a:cs typeface="Calibri"/>
                <a:sym typeface="Calibri"/>
              </a:endParaRPr>
            </a:p>
          </p:txBody>
        </p:sp>
        <p:sp>
          <p:nvSpPr>
            <p:cNvPr id="63" name="Google Shape;63;p13"/>
            <p:cNvSpPr/>
            <p:nvPr/>
          </p:nvSpPr>
          <p:spPr>
            <a:xfrm>
              <a:off x="6386129" y="416700"/>
              <a:ext cx="1793340" cy="291924"/>
            </a:xfrm>
            <a:prstGeom prst="flowChartTerminator">
              <a:avLst/>
            </a:prstGeom>
            <a:solidFill>
              <a:srgbClr val="8E7CC3"/>
            </a:solidFill>
            <a:ln cap="flat" cmpd="sng" w="11500">
              <a:solidFill>
                <a:schemeClr val="dk2"/>
              </a:solidFill>
              <a:prstDash val="solid"/>
              <a:round/>
              <a:headEnd len="sm" w="sm" type="none"/>
              <a:tailEnd len="sm" w="sm" type="none"/>
            </a:ln>
          </p:spPr>
          <p:txBody>
            <a:bodyPr anchorCtr="0" anchor="ctr" bIns="110300" lIns="110300" spcFirstLastPara="1" rIns="110300" wrap="square" tIns="110300">
              <a:noAutofit/>
            </a:bodyPr>
            <a:lstStyle/>
            <a:p>
              <a:pPr indent="0" lvl="0" marL="0" rtl="0" algn="ctr">
                <a:spcBef>
                  <a:spcPts val="0"/>
                </a:spcBef>
                <a:spcAft>
                  <a:spcPts val="0"/>
                </a:spcAft>
                <a:buNone/>
              </a:pPr>
              <a:r>
                <a:rPr b="1" lang="en" sz="1689">
                  <a:latin typeface="Calibri"/>
                  <a:ea typeface="Calibri"/>
                  <a:cs typeface="Calibri"/>
                  <a:sym typeface="Calibri"/>
                </a:rPr>
                <a:t>Manage</a:t>
              </a:r>
              <a:endParaRPr b="1" sz="1689">
                <a:latin typeface="Calibri"/>
                <a:ea typeface="Calibri"/>
                <a:cs typeface="Calibri"/>
                <a:sym typeface="Calibri"/>
              </a:endParaRPr>
            </a:p>
          </p:txBody>
        </p:sp>
      </p:grpSp>
      <p:grpSp>
        <p:nvGrpSpPr>
          <p:cNvPr id="64" name="Google Shape;64;p13"/>
          <p:cNvGrpSpPr/>
          <p:nvPr/>
        </p:nvGrpSpPr>
        <p:grpSpPr>
          <a:xfrm>
            <a:off x="5941642" y="3093109"/>
            <a:ext cx="3047257" cy="1955308"/>
            <a:chOff x="6046600" y="2802900"/>
            <a:chExt cx="2525700" cy="1603500"/>
          </a:xfrm>
        </p:grpSpPr>
        <p:sp>
          <p:nvSpPr>
            <p:cNvPr id="65" name="Google Shape;65;p13"/>
            <p:cNvSpPr/>
            <p:nvPr/>
          </p:nvSpPr>
          <p:spPr>
            <a:xfrm>
              <a:off x="6046600" y="2925300"/>
              <a:ext cx="2525700" cy="1481100"/>
            </a:xfrm>
            <a:prstGeom prst="roundRect">
              <a:avLst>
                <a:gd fmla="val 16667" name="adj"/>
              </a:avLst>
            </a:prstGeom>
            <a:solidFill>
              <a:srgbClr val="EAD1DC"/>
            </a:solidFill>
            <a:ln cap="flat" cmpd="sng" w="11500">
              <a:solidFill>
                <a:schemeClr val="dk2"/>
              </a:solidFill>
              <a:prstDash val="solid"/>
              <a:round/>
              <a:headEnd len="sm" w="sm" type="none"/>
              <a:tailEnd len="sm" w="sm" type="none"/>
            </a:ln>
          </p:spPr>
          <p:txBody>
            <a:bodyPr anchorCtr="0" anchor="ctr" bIns="110300" lIns="110300" spcFirstLastPara="1" rIns="110300" wrap="square" tIns="110300">
              <a:noAutofit/>
            </a:bodyPr>
            <a:lstStyle/>
            <a:p>
              <a:pPr indent="0" lvl="0" marL="551615" rtl="0" algn="l">
                <a:lnSpc>
                  <a:spcPct val="115000"/>
                </a:lnSpc>
                <a:spcBef>
                  <a:spcPts val="0"/>
                </a:spcBef>
                <a:spcAft>
                  <a:spcPts val="0"/>
                </a:spcAft>
                <a:buNone/>
              </a:pPr>
              <a:r>
                <a:t/>
              </a:r>
              <a:endParaRPr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b="1" lang="en" sz="965">
                  <a:solidFill>
                    <a:schemeClr val="dk1"/>
                  </a:solidFill>
                  <a:latin typeface="Calibri"/>
                  <a:ea typeface="Calibri"/>
                  <a:cs typeface="Calibri"/>
                  <a:sym typeface="Calibri"/>
                </a:rPr>
                <a:t>What patterns do we see in our data as a whole?</a:t>
              </a:r>
              <a:endParaRPr b="1"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b="1" lang="en" sz="965">
                  <a:solidFill>
                    <a:schemeClr val="dk1"/>
                  </a:solidFill>
                  <a:latin typeface="Calibri"/>
                  <a:ea typeface="Calibri"/>
                  <a:cs typeface="Calibri"/>
                  <a:sym typeface="Calibri"/>
                </a:rPr>
                <a:t>How does the network help us see patterns that we couldn’t see in a piece of text or other information source?</a:t>
              </a:r>
              <a:endParaRPr b="1"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b="1" lang="en" sz="965">
                  <a:solidFill>
                    <a:schemeClr val="dk1"/>
                  </a:solidFill>
                  <a:latin typeface="Calibri"/>
                  <a:ea typeface="Calibri"/>
                  <a:cs typeface="Calibri"/>
                  <a:sym typeface="Calibri"/>
                </a:rPr>
                <a:t>What connections do we see </a:t>
              </a:r>
              <a:r>
                <a:rPr b="1" lang="en" sz="965">
                  <a:solidFill>
                    <a:schemeClr val="dk1"/>
                  </a:solidFill>
                  <a:latin typeface="Calibri"/>
                  <a:ea typeface="Calibri"/>
                  <a:cs typeface="Calibri"/>
                  <a:sym typeface="Calibri"/>
                </a:rPr>
                <a:t>between us, content, and each other?</a:t>
              </a:r>
              <a:endParaRPr b="1"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b="1" lang="en" sz="965">
                  <a:solidFill>
                    <a:schemeClr val="dk1"/>
                  </a:solidFill>
                  <a:latin typeface="Calibri"/>
                  <a:ea typeface="Calibri"/>
                  <a:cs typeface="Calibri"/>
                  <a:sym typeface="Calibri"/>
                </a:rPr>
                <a:t>What does this experience tell us about the humanities?</a:t>
              </a:r>
              <a:endParaRPr b="1" sz="965">
                <a:solidFill>
                  <a:schemeClr val="dk1"/>
                </a:solidFill>
                <a:latin typeface="Calibri"/>
                <a:ea typeface="Calibri"/>
                <a:cs typeface="Calibri"/>
                <a:sym typeface="Calibri"/>
              </a:endParaRPr>
            </a:p>
          </p:txBody>
        </p:sp>
        <p:sp>
          <p:nvSpPr>
            <p:cNvPr id="66" name="Google Shape;66;p13"/>
            <p:cNvSpPr/>
            <p:nvPr/>
          </p:nvSpPr>
          <p:spPr>
            <a:xfrm>
              <a:off x="6412779" y="2802900"/>
              <a:ext cx="1793340" cy="291924"/>
            </a:xfrm>
            <a:prstGeom prst="flowChartTerminator">
              <a:avLst/>
            </a:prstGeom>
            <a:solidFill>
              <a:srgbClr val="C27BA0"/>
            </a:solidFill>
            <a:ln cap="flat" cmpd="sng" w="11500">
              <a:solidFill>
                <a:schemeClr val="dk2"/>
              </a:solidFill>
              <a:prstDash val="solid"/>
              <a:round/>
              <a:headEnd len="sm" w="sm" type="none"/>
              <a:tailEnd len="sm" w="sm" type="none"/>
            </a:ln>
          </p:spPr>
          <p:txBody>
            <a:bodyPr anchorCtr="0" anchor="ctr" bIns="110300" lIns="110300" spcFirstLastPara="1" rIns="110300" wrap="square" tIns="110300">
              <a:noAutofit/>
            </a:bodyPr>
            <a:lstStyle/>
            <a:p>
              <a:pPr indent="0" lvl="0" marL="0" rtl="0" algn="ctr">
                <a:spcBef>
                  <a:spcPts val="0"/>
                </a:spcBef>
                <a:spcAft>
                  <a:spcPts val="0"/>
                </a:spcAft>
                <a:buNone/>
              </a:pPr>
              <a:r>
                <a:rPr b="1" lang="en" sz="1689">
                  <a:latin typeface="Calibri"/>
                  <a:ea typeface="Calibri"/>
                  <a:cs typeface="Calibri"/>
                  <a:sym typeface="Calibri"/>
                </a:rPr>
                <a:t>Synthesize</a:t>
              </a:r>
              <a:endParaRPr b="1" sz="1689">
                <a:latin typeface="Calibri"/>
                <a:ea typeface="Calibri"/>
                <a:cs typeface="Calibri"/>
                <a:sym typeface="Calibri"/>
              </a:endParaRPr>
            </a:p>
          </p:txBody>
        </p:sp>
      </p:grpSp>
      <p:grpSp>
        <p:nvGrpSpPr>
          <p:cNvPr id="67" name="Google Shape;67;p13"/>
          <p:cNvGrpSpPr/>
          <p:nvPr/>
        </p:nvGrpSpPr>
        <p:grpSpPr>
          <a:xfrm>
            <a:off x="3046319" y="1302644"/>
            <a:ext cx="3047257" cy="2414568"/>
            <a:chOff x="3520900" y="1778550"/>
            <a:chExt cx="2525700" cy="2001300"/>
          </a:xfrm>
        </p:grpSpPr>
        <p:sp>
          <p:nvSpPr>
            <p:cNvPr id="68" name="Google Shape;68;p13"/>
            <p:cNvSpPr/>
            <p:nvPr/>
          </p:nvSpPr>
          <p:spPr>
            <a:xfrm>
              <a:off x="3520900" y="1900950"/>
              <a:ext cx="2525700" cy="1878900"/>
            </a:xfrm>
            <a:prstGeom prst="roundRect">
              <a:avLst>
                <a:gd fmla="val 16667" name="adj"/>
              </a:avLst>
            </a:prstGeom>
            <a:solidFill>
              <a:srgbClr val="C9DAF8"/>
            </a:solidFill>
            <a:ln cap="flat" cmpd="sng" w="11500">
              <a:solidFill>
                <a:schemeClr val="dk2"/>
              </a:solidFill>
              <a:prstDash val="solid"/>
              <a:round/>
              <a:headEnd len="sm" w="sm" type="none"/>
              <a:tailEnd len="sm" w="sm" type="none"/>
            </a:ln>
          </p:spPr>
          <p:txBody>
            <a:bodyPr anchorCtr="0" anchor="ctr" bIns="110300" lIns="110300" spcFirstLastPara="1" rIns="110300" wrap="square" tIns="110300">
              <a:noAutofit/>
            </a:bodyPr>
            <a:lstStyle/>
            <a:p>
              <a:pPr indent="0" lvl="0" marL="551615" rtl="0" algn="l">
                <a:lnSpc>
                  <a:spcPct val="115000"/>
                </a:lnSpc>
                <a:spcBef>
                  <a:spcPts val="0"/>
                </a:spcBef>
                <a:spcAft>
                  <a:spcPts val="0"/>
                </a:spcAft>
                <a:buNone/>
              </a:pPr>
              <a:r>
                <a:t/>
              </a:r>
              <a:endParaRPr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lang="en" sz="965">
                  <a:solidFill>
                    <a:schemeClr val="dk1"/>
                  </a:solidFill>
                  <a:latin typeface="Calibri"/>
                  <a:ea typeface="Calibri"/>
                  <a:cs typeface="Calibri"/>
                  <a:sym typeface="Calibri"/>
                </a:rPr>
                <a:t>Nodes: What happens as we drag a node away? What other nodes follow? Which don’t move?</a:t>
              </a:r>
              <a:endParaRPr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lang="en" sz="965">
                  <a:solidFill>
                    <a:schemeClr val="dk1"/>
                  </a:solidFill>
                  <a:latin typeface="Calibri"/>
                  <a:ea typeface="Calibri"/>
                  <a:cs typeface="Calibri"/>
                  <a:sym typeface="Calibri"/>
                </a:rPr>
                <a:t>Edges: Do the edges change as we drag a node away? </a:t>
              </a:r>
              <a:r>
                <a:rPr b="1" lang="en" sz="965">
                  <a:solidFill>
                    <a:schemeClr val="dk1"/>
                  </a:solidFill>
                  <a:latin typeface="Calibri"/>
                  <a:ea typeface="Calibri"/>
                  <a:cs typeface="Calibri"/>
                  <a:sym typeface="Calibri"/>
                </a:rPr>
                <a:t>Why or why not?</a:t>
              </a:r>
              <a:endParaRPr b="1"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lang="en" sz="965">
                  <a:solidFill>
                    <a:schemeClr val="dk1"/>
                  </a:solidFill>
                  <a:latin typeface="Calibri"/>
                  <a:ea typeface="Calibri"/>
                  <a:cs typeface="Calibri"/>
                  <a:sym typeface="Calibri"/>
                </a:rPr>
                <a:t>Nodes: Click on a node. </a:t>
              </a:r>
              <a:r>
                <a:rPr b="1" lang="en" sz="965">
                  <a:solidFill>
                    <a:schemeClr val="dk1"/>
                  </a:solidFill>
                  <a:latin typeface="Calibri"/>
                  <a:ea typeface="Calibri"/>
                  <a:cs typeface="Calibri"/>
                  <a:sym typeface="Calibri"/>
                </a:rPr>
                <a:t>What can you learn about this node?</a:t>
              </a:r>
              <a:endParaRPr b="1" sz="965">
                <a:solidFill>
                  <a:schemeClr val="dk1"/>
                </a:solidFill>
                <a:latin typeface="Calibri"/>
                <a:ea typeface="Calibri"/>
                <a:cs typeface="Calibri"/>
                <a:sym typeface="Calibri"/>
              </a:endParaRPr>
            </a:p>
            <a:p>
              <a:pPr indent="-226775" lvl="0" marL="330969" rtl="0" algn="l">
                <a:lnSpc>
                  <a:spcPct val="115000"/>
                </a:lnSpc>
                <a:spcBef>
                  <a:spcPts val="0"/>
                </a:spcBef>
                <a:spcAft>
                  <a:spcPts val="0"/>
                </a:spcAft>
                <a:buClr>
                  <a:schemeClr val="dk1"/>
                </a:buClr>
                <a:buSzPts val="965"/>
                <a:buFont typeface="Calibri"/>
                <a:buChar char="➔"/>
              </a:pPr>
              <a:r>
                <a:rPr lang="en" sz="965">
                  <a:solidFill>
                    <a:schemeClr val="dk1"/>
                  </a:solidFill>
                  <a:latin typeface="Calibri"/>
                  <a:ea typeface="Calibri"/>
                  <a:cs typeface="Calibri"/>
                  <a:sym typeface="Calibri"/>
                </a:rPr>
                <a:t>Edges: </a:t>
              </a:r>
              <a:r>
                <a:rPr b="1" lang="en" sz="965">
                  <a:solidFill>
                    <a:schemeClr val="dk1"/>
                  </a:solidFill>
                  <a:latin typeface="Calibri"/>
                  <a:ea typeface="Calibri"/>
                  <a:cs typeface="Calibri"/>
                  <a:sym typeface="Calibri"/>
                </a:rPr>
                <a:t>Is there information about each edge? </a:t>
              </a:r>
              <a:r>
                <a:rPr lang="en" sz="965">
                  <a:solidFill>
                    <a:schemeClr val="dk1"/>
                  </a:solidFill>
                  <a:latin typeface="Calibri"/>
                  <a:ea typeface="Calibri"/>
                  <a:cs typeface="Calibri"/>
                  <a:sym typeface="Calibri"/>
                </a:rPr>
                <a:t>What can we learn?</a:t>
              </a:r>
              <a:endParaRPr sz="965">
                <a:solidFill>
                  <a:schemeClr val="dk1"/>
                </a:solidFill>
                <a:latin typeface="Calibri"/>
                <a:ea typeface="Calibri"/>
                <a:cs typeface="Calibri"/>
                <a:sym typeface="Calibri"/>
              </a:endParaRPr>
            </a:p>
          </p:txBody>
        </p:sp>
        <p:sp>
          <p:nvSpPr>
            <p:cNvPr id="69" name="Google Shape;69;p13"/>
            <p:cNvSpPr/>
            <p:nvPr/>
          </p:nvSpPr>
          <p:spPr>
            <a:xfrm>
              <a:off x="3888778" y="1778550"/>
              <a:ext cx="1793340" cy="291924"/>
            </a:xfrm>
            <a:prstGeom prst="flowChartTerminator">
              <a:avLst/>
            </a:prstGeom>
            <a:solidFill>
              <a:srgbClr val="4A86E8"/>
            </a:solidFill>
            <a:ln cap="flat" cmpd="sng" w="11500">
              <a:solidFill>
                <a:schemeClr val="dk2"/>
              </a:solidFill>
              <a:prstDash val="solid"/>
              <a:round/>
              <a:headEnd len="sm" w="sm" type="none"/>
              <a:tailEnd len="sm" w="sm" type="none"/>
            </a:ln>
          </p:spPr>
          <p:txBody>
            <a:bodyPr anchorCtr="0" anchor="ctr" bIns="110300" lIns="110300" spcFirstLastPara="1" rIns="110300" wrap="square" tIns="110300">
              <a:noAutofit/>
            </a:bodyPr>
            <a:lstStyle/>
            <a:p>
              <a:pPr indent="0" lvl="0" marL="0" rtl="0" algn="ctr">
                <a:spcBef>
                  <a:spcPts val="0"/>
                </a:spcBef>
                <a:spcAft>
                  <a:spcPts val="0"/>
                </a:spcAft>
                <a:buNone/>
              </a:pPr>
              <a:r>
                <a:rPr b="1" lang="en" sz="1689">
                  <a:latin typeface="Calibri"/>
                  <a:ea typeface="Calibri"/>
                  <a:cs typeface="Calibri"/>
                  <a:sym typeface="Calibri"/>
                </a:rPr>
                <a:t>Play</a:t>
              </a:r>
              <a:endParaRPr b="1" sz="1689">
                <a:latin typeface="Calibri"/>
                <a:ea typeface="Calibri"/>
                <a:cs typeface="Calibri"/>
                <a:sym typeface="Calibri"/>
              </a:endParaRPr>
            </a:p>
          </p:txBody>
        </p:sp>
      </p:grpSp>
      <p:sp>
        <p:nvSpPr>
          <p:cNvPr id="70" name="Google Shape;70;p13"/>
          <p:cNvSpPr/>
          <p:nvPr/>
        </p:nvSpPr>
        <p:spPr>
          <a:xfrm>
            <a:off x="3326325" y="3857425"/>
            <a:ext cx="2477700" cy="1191000"/>
          </a:xfrm>
          <a:prstGeom prst="roundRect">
            <a:avLst>
              <a:gd fmla="val 16667" name="adj"/>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i="1" lang="en" sz="700">
                <a:solidFill>
                  <a:schemeClr val="dk1"/>
                </a:solidFill>
                <a:latin typeface="Calibri"/>
                <a:ea typeface="Calibri"/>
                <a:cs typeface="Calibri"/>
                <a:sym typeface="Calibri"/>
              </a:rPr>
              <a:t>Data is information that was collected and organized for a reason. When we interpret data we should be mindful that the way the data was collected, organized, and presented can change how we might interpret it. While data is often associated with math &amp; science, it can also be used to make sense of patterns in literature, history, really any subject!</a:t>
            </a:r>
            <a:endParaRPr i="1" sz="700">
              <a:solidFill>
                <a:schemeClr val="dk1"/>
              </a:solidFill>
              <a:latin typeface="Calibri"/>
              <a:ea typeface="Calibri"/>
              <a:cs typeface="Calibri"/>
              <a:sym typeface="Calibri"/>
            </a:endParaRPr>
          </a:p>
          <a:p>
            <a:pPr indent="0" lvl="0" marL="0" rtl="0" algn="ctr">
              <a:lnSpc>
                <a:spcPct val="115000"/>
              </a:lnSpc>
              <a:spcBef>
                <a:spcPts val="0"/>
              </a:spcBef>
              <a:spcAft>
                <a:spcPts val="0"/>
              </a:spcAft>
              <a:buClr>
                <a:schemeClr val="dk1"/>
              </a:buClr>
              <a:buSzPts val="1100"/>
              <a:buFont typeface="Arial"/>
              <a:buNone/>
            </a:pPr>
            <a:r>
              <a:rPr i="1" lang="en" sz="700">
                <a:solidFill>
                  <a:schemeClr val="dk1"/>
                </a:solidFill>
                <a:latin typeface="Calibri"/>
                <a:ea typeface="Calibri"/>
                <a:cs typeface="Calibri"/>
                <a:sym typeface="Calibri"/>
              </a:rPr>
              <a:t>These questions help to guide our data inquiry and can be asked in any order. All questions are important.</a:t>
            </a:r>
            <a:endParaRPr sz="1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grpSp>
        <p:nvGrpSpPr>
          <p:cNvPr id="75" name="Google Shape;75;p14"/>
          <p:cNvGrpSpPr/>
          <p:nvPr/>
        </p:nvGrpSpPr>
        <p:grpSpPr>
          <a:xfrm>
            <a:off x="1451880" y="99439"/>
            <a:ext cx="6240247" cy="4944612"/>
            <a:chOff x="1021850" y="721500"/>
            <a:chExt cx="2525700" cy="2001300"/>
          </a:xfrm>
        </p:grpSpPr>
        <p:sp>
          <p:nvSpPr>
            <p:cNvPr id="76" name="Google Shape;76;p14"/>
            <p:cNvSpPr/>
            <p:nvPr/>
          </p:nvSpPr>
          <p:spPr>
            <a:xfrm>
              <a:off x="1021850" y="843900"/>
              <a:ext cx="2525700" cy="1878900"/>
            </a:xfrm>
            <a:prstGeom prst="roundRect">
              <a:avLst>
                <a:gd fmla="val 16667" name="adj"/>
              </a:avLst>
            </a:prstGeom>
            <a:solidFill>
              <a:srgbClr val="FCE5CD"/>
            </a:solidFill>
            <a:ln cap="flat" cmpd="sng" w="23550">
              <a:solidFill>
                <a:schemeClr val="dk2"/>
              </a:solidFill>
              <a:prstDash val="solid"/>
              <a:round/>
              <a:headEnd len="sm" w="sm" type="none"/>
              <a:tailEnd len="sm" w="sm" type="none"/>
            </a:ln>
          </p:spPr>
          <p:txBody>
            <a:bodyPr anchorCtr="0" anchor="ctr" bIns="225875" lIns="225875" spcFirstLastPara="1" rIns="225875" wrap="square" tIns="225875">
              <a:noAutofit/>
            </a:bodyPr>
            <a:lstStyle/>
            <a:p>
              <a:pPr indent="0" lvl="0" marL="1129612" rtl="0" algn="l">
                <a:lnSpc>
                  <a:spcPct val="115000"/>
                </a:lnSpc>
                <a:spcBef>
                  <a:spcPts val="0"/>
                </a:spcBef>
                <a:spcAft>
                  <a:spcPts val="0"/>
                </a:spcAft>
                <a:buNone/>
              </a:pPr>
              <a:r>
                <a:t/>
              </a:r>
              <a:endParaRPr sz="1976">
                <a:solidFill>
                  <a:schemeClr val="dk1"/>
                </a:solidFill>
                <a:latin typeface="Calibri"/>
                <a:ea typeface="Calibri"/>
                <a:cs typeface="Calibri"/>
                <a:sym typeface="Calibri"/>
              </a:endParaRPr>
            </a:p>
            <a:p>
              <a:pPr indent="-464397" lvl="0" marL="677768" rtl="0" algn="l">
                <a:lnSpc>
                  <a:spcPct val="115000"/>
                </a:lnSpc>
                <a:spcBef>
                  <a:spcPts val="0"/>
                </a:spcBef>
                <a:spcAft>
                  <a:spcPts val="0"/>
                </a:spcAft>
                <a:buClr>
                  <a:schemeClr val="dk1"/>
                </a:buClr>
                <a:buSzPts val="1977"/>
                <a:buFont typeface="Calibri"/>
                <a:buChar char="➔"/>
              </a:pPr>
              <a:r>
                <a:rPr b="1" lang="en" sz="1976">
                  <a:solidFill>
                    <a:schemeClr val="dk1"/>
                  </a:solidFill>
                  <a:latin typeface="Calibri"/>
                  <a:ea typeface="Calibri"/>
                  <a:cs typeface="Calibri"/>
                  <a:sym typeface="Calibri"/>
                </a:rPr>
                <a:t>Where does this data come from?</a:t>
              </a:r>
              <a:endParaRPr b="1" sz="1976">
                <a:solidFill>
                  <a:schemeClr val="dk1"/>
                </a:solidFill>
                <a:latin typeface="Calibri"/>
                <a:ea typeface="Calibri"/>
                <a:cs typeface="Calibri"/>
                <a:sym typeface="Calibri"/>
              </a:endParaRPr>
            </a:p>
            <a:p>
              <a:pPr indent="-464397" lvl="1" marL="1355537" rtl="0" algn="l">
                <a:lnSpc>
                  <a:spcPct val="115000"/>
                </a:lnSpc>
                <a:spcBef>
                  <a:spcPts val="0"/>
                </a:spcBef>
                <a:spcAft>
                  <a:spcPts val="0"/>
                </a:spcAft>
                <a:buClr>
                  <a:schemeClr val="dk1"/>
                </a:buClr>
                <a:buSzPts val="1977"/>
                <a:buFont typeface="Calibri"/>
                <a:buChar char="◆"/>
              </a:pPr>
              <a:r>
                <a:rPr b="1" lang="en" sz="1976">
                  <a:solidFill>
                    <a:schemeClr val="dk1"/>
                  </a:solidFill>
                  <a:latin typeface="Calibri"/>
                  <a:ea typeface="Calibri"/>
                  <a:cs typeface="Calibri"/>
                  <a:sym typeface="Calibri"/>
                </a:rPr>
                <a:t>Who created this, and what might they have been focused on? How does this change how we think about this data?</a:t>
              </a:r>
              <a:endParaRPr b="1" sz="1976">
                <a:solidFill>
                  <a:schemeClr val="dk1"/>
                </a:solidFill>
                <a:latin typeface="Calibri"/>
                <a:ea typeface="Calibri"/>
                <a:cs typeface="Calibri"/>
                <a:sym typeface="Calibri"/>
              </a:endParaRPr>
            </a:p>
            <a:p>
              <a:pPr indent="-464397" lvl="0" marL="677768" rtl="0" algn="l">
                <a:lnSpc>
                  <a:spcPct val="115000"/>
                </a:lnSpc>
                <a:spcBef>
                  <a:spcPts val="0"/>
                </a:spcBef>
                <a:spcAft>
                  <a:spcPts val="0"/>
                </a:spcAft>
                <a:buClr>
                  <a:schemeClr val="dk1"/>
                </a:buClr>
                <a:buSzPts val="1977"/>
                <a:buFont typeface="Calibri"/>
                <a:buChar char="➔"/>
              </a:pPr>
              <a:r>
                <a:rPr b="1" lang="en" sz="1976">
                  <a:solidFill>
                    <a:schemeClr val="dk1"/>
                  </a:solidFill>
                  <a:latin typeface="Calibri"/>
                  <a:ea typeface="Calibri"/>
                  <a:cs typeface="Calibri"/>
                  <a:sym typeface="Calibri"/>
                </a:rPr>
                <a:t>How are </a:t>
              </a:r>
              <a:r>
                <a:rPr b="1" i="1" lang="en" sz="1976">
                  <a:solidFill>
                    <a:schemeClr val="dk1"/>
                  </a:solidFill>
                  <a:latin typeface="Calibri"/>
                  <a:ea typeface="Calibri"/>
                  <a:cs typeface="Calibri"/>
                  <a:sym typeface="Calibri"/>
                </a:rPr>
                <a:t>we</a:t>
              </a:r>
              <a:r>
                <a:rPr b="1" lang="en" sz="1976">
                  <a:solidFill>
                    <a:schemeClr val="dk1"/>
                  </a:solidFill>
                  <a:latin typeface="Calibri"/>
                  <a:ea typeface="Calibri"/>
                  <a:cs typeface="Calibri"/>
                  <a:sym typeface="Calibri"/>
                </a:rPr>
                <a:t> using this data and for what?</a:t>
              </a:r>
              <a:endParaRPr b="1" sz="1976">
                <a:solidFill>
                  <a:schemeClr val="dk1"/>
                </a:solidFill>
                <a:latin typeface="Calibri"/>
                <a:ea typeface="Calibri"/>
                <a:cs typeface="Calibri"/>
                <a:sym typeface="Calibri"/>
              </a:endParaRPr>
            </a:p>
            <a:p>
              <a:pPr indent="-464397" lvl="1" marL="1355537" rtl="0" algn="l">
                <a:lnSpc>
                  <a:spcPct val="115000"/>
                </a:lnSpc>
                <a:spcBef>
                  <a:spcPts val="0"/>
                </a:spcBef>
                <a:spcAft>
                  <a:spcPts val="0"/>
                </a:spcAft>
                <a:buClr>
                  <a:schemeClr val="dk1"/>
                </a:buClr>
                <a:buSzPts val="1977"/>
                <a:buFont typeface="Calibri"/>
                <a:buChar char="◆"/>
              </a:pPr>
              <a:r>
                <a:rPr b="1" lang="en" sz="1976">
                  <a:solidFill>
                    <a:schemeClr val="dk1"/>
                  </a:solidFill>
                  <a:latin typeface="Calibri"/>
                  <a:ea typeface="Calibri"/>
                  <a:cs typeface="Calibri"/>
                  <a:sym typeface="Calibri"/>
                </a:rPr>
                <a:t>Does that change how we should interpret it?</a:t>
              </a:r>
              <a:endParaRPr b="1" sz="1976">
                <a:solidFill>
                  <a:schemeClr val="dk1"/>
                </a:solidFill>
                <a:latin typeface="Calibri"/>
                <a:ea typeface="Calibri"/>
                <a:cs typeface="Calibri"/>
                <a:sym typeface="Calibri"/>
              </a:endParaRPr>
            </a:p>
            <a:p>
              <a:pPr indent="-464397" lvl="0" marL="677768" rtl="0" algn="l">
                <a:lnSpc>
                  <a:spcPct val="115000"/>
                </a:lnSpc>
                <a:spcBef>
                  <a:spcPts val="0"/>
                </a:spcBef>
                <a:spcAft>
                  <a:spcPts val="0"/>
                </a:spcAft>
                <a:buClr>
                  <a:schemeClr val="dk1"/>
                </a:buClr>
                <a:buSzPts val="1977"/>
                <a:buFont typeface="Calibri"/>
                <a:buChar char="➔"/>
              </a:pPr>
              <a:r>
                <a:rPr b="1" lang="en" sz="1976">
                  <a:solidFill>
                    <a:schemeClr val="dk1"/>
                  </a:solidFill>
                  <a:latin typeface="Calibri"/>
                  <a:ea typeface="Calibri"/>
                  <a:cs typeface="Calibri"/>
                  <a:sym typeface="Calibri"/>
                </a:rPr>
                <a:t>Are there any “mistakes” in this data? What could you look for to determine this?</a:t>
              </a:r>
              <a:endParaRPr b="1" sz="2717">
                <a:latin typeface="Calibri"/>
                <a:ea typeface="Calibri"/>
                <a:cs typeface="Calibri"/>
                <a:sym typeface="Calibri"/>
              </a:endParaRPr>
            </a:p>
          </p:txBody>
        </p:sp>
        <p:sp>
          <p:nvSpPr>
            <p:cNvPr id="77" name="Google Shape;77;p14"/>
            <p:cNvSpPr/>
            <p:nvPr/>
          </p:nvSpPr>
          <p:spPr>
            <a:xfrm>
              <a:off x="1388029" y="721500"/>
              <a:ext cx="1793340" cy="291924"/>
            </a:xfrm>
            <a:prstGeom prst="flowChartTerminator">
              <a:avLst/>
            </a:prstGeom>
            <a:solidFill>
              <a:srgbClr val="FF9900"/>
            </a:solidFill>
            <a:ln cap="flat" cmpd="sng" w="23550">
              <a:solidFill>
                <a:schemeClr val="dk2"/>
              </a:solidFill>
              <a:prstDash val="solid"/>
              <a:round/>
              <a:headEnd len="sm" w="sm" type="none"/>
              <a:tailEnd len="sm" w="sm" type="none"/>
            </a:ln>
          </p:spPr>
          <p:txBody>
            <a:bodyPr anchorCtr="0" anchor="ctr" bIns="225875" lIns="225875" spcFirstLastPara="1" rIns="225875" wrap="square" tIns="225875">
              <a:noAutofit/>
            </a:bodyPr>
            <a:lstStyle/>
            <a:p>
              <a:pPr indent="0" lvl="0" marL="0" rtl="0" algn="ctr">
                <a:spcBef>
                  <a:spcPts val="0"/>
                </a:spcBef>
                <a:spcAft>
                  <a:spcPts val="0"/>
                </a:spcAft>
                <a:buNone/>
              </a:pPr>
              <a:r>
                <a:rPr b="1" lang="en" sz="3459">
                  <a:latin typeface="Calibri"/>
                  <a:ea typeface="Calibri"/>
                  <a:cs typeface="Calibri"/>
                  <a:sym typeface="Calibri"/>
                </a:rPr>
                <a:t>Ask</a:t>
              </a:r>
              <a:endParaRPr b="1" sz="3459">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grpSp>
        <p:nvGrpSpPr>
          <p:cNvPr id="82" name="Google Shape;82;p15"/>
          <p:cNvGrpSpPr/>
          <p:nvPr/>
        </p:nvGrpSpPr>
        <p:grpSpPr>
          <a:xfrm>
            <a:off x="1456682" y="103301"/>
            <a:ext cx="6230649" cy="4936897"/>
            <a:chOff x="1021855" y="2817050"/>
            <a:chExt cx="2525700" cy="2051399"/>
          </a:xfrm>
        </p:grpSpPr>
        <p:sp>
          <p:nvSpPr>
            <p:cNvPr id="83" name="Google Shape;83;p15"/>
            <p:cNvSpPr/>
            <p:nvPr/>
          </p:nvSpPr>
          <p:spPr>
            <a:xfrm>
              <a:off x="1021855" y="2939449"/>
              <a:ext cx="2525700" cy="1929000"/>
            </a:xfrm>
            <a:prstGeom prst="roundRect">
              <a:avLst>
                <a:gd fmla="val 16667" name="adj"/>
              </a:avLst>
            </a:prstGeom>
            <a:solidFill>
              <a:srgbClr val="D9EAD3"/>
            </a:solidFill>
            <a:ln cap="flat" cmpd="sng" w="23525">
              <a:solidFill>
                <a:schemeClr val="dk2"/>
              </a:solidFill>
              <a:prstDash val="solid"/>
              <a:round/>
              <a:headEnd len="sm" w="sm" type="none"/>
              <a:tailEnd len="sm" w="sm" type="none"/>
            </a:ln>
          </p:spPr>
          <p:txBody>
            <a:bodyPr anchorCtr="0" anchor="ctr" bIns="225525" lIns="225525" spcFirstLastPara="1" rIns="225525" wrap="square" tIns="225525">
              <a:noAutofit/>
            </a:bodyPr>
            <a:lstStyle/>
            <a:p>
              <a:pPr indent="0" lvl="0" marL="1127870" rtl="0" algn="l">
                <a:lnSpc>
                  <a:spcPct val="115000"/>
                </a:lnSpc>
                <a:spcBef>
                  <a:spcPts val="0"/>
                </a:spcBef>
                <a:spcAft>
                  <a:spcPts val="0"/>
                </a:spcAft>
                <a:buNone/>
              </a:pPr>
              <a:r>
                <a:t/>
              </a:r>
              <a:endParaRPr sz="1973">
                <a:solidFill>
                  <a:schemeClr val="dk1"/>
                </a:solidFill>
                <a:latin typeface="Calibri"/>
                <a:ea typeface="Calibri"/>
                <a:cs typeface="Calibri"/>
                <a:sym typeface="Calibri"/>
              </a:endParaRPr>
            </a:p>
            <a:p>
              <a:pPr indent="-463681" lvl="0" marL="676723" rtl="0" algn="l">
                <a:lnSpc>
                  <a:spcPct val="115000"/>
                </a:lnSpc>
                <a:spcBef>
                  <a:spcPts val="0"/>
                </a:spcBef>
                <a:spcAft>
                  <a:spcPts val="0"/>
                </a:spcAft>
                <a:buClr>
                  <a:schemeClr val="dk1"/>
                </a:buClr>
                <a:buSzPts val="1974"/>
                <a:buFont typeface="Calibri"/>
                <a:buChar char="➔"/>
              </a:pPr>
              <a:r>
                <a:rPr lang="en" sz="1973">
                  <a:solidFill>
                    <a:schemeClr val="dk1"/>
                  </a:solidFill>
                  <a:latin typeface="Calibri"/>
                  <a:ea typeface="Calibri"/>
                  <a:cs typeface="Calibri"/>
                  <a:sym typeface="Calibri"/>
                </a:rPr>
                <a:t>Nodes: Which nodes are the largest? Which are the smallest? </a:t>
              </a:r>
              <a:r>
                <a:rPr b="1" lang="en" sz="1973">
                  <a:solidFill>
                    <a:schemeClr val="dk1"/>
                  </a:solidFill>
                  <a:latin typeface="Calibri"/>
                  <a:ea typeface="Calibri"/>
                  <a:cs typeface="Calibri"/>
                  <a:sym typeface="Calibri"/>
                </a:rPr>
                <a:t>What does this mean?</a:t>
              </a:r>
              <a:r>
                <a:rPr lang="en" sz="1973">
                  <a:solidFill>
                    <a:schemeClr val="dk1"/>
                  </a:solidFill>
                  <a:latin typeface="Calibri"/>
                  <a:ea typeface="Calibri"/>
                  <a:cs typeface="Calibri"/>
                  <a:sym typeface="Calibri"/>
                </a:rPr>
                <a:t> </a:t>
              </a:r>
              <a:endParaRPr sz="1973">
                <a:solidFill>
                  <a:schemeClr val="dk1"/>
                </a:solidFill>
                <a:latin typeface="Calibri"/>
                <a:ea typeface="Calibri"/>
                <a:cs typeface="Calibri"/>
                <a:sym typeface="Calibri"/>
              </a:endParaRPr>
            </a:p>
            <a:p>
              <a:pPr indent="-463681" lvl="0" marL="676723" rtl="0" algn="l">
                <a:lnSpc>
                  <a:spcPct val="115000"/>
                </a:lnSpc>
                <a:spcBef>
                  <a:spcPts val="0"/>
                </a:spcBef>
                <a:spcAft>
                  <a:spcPts val="0"/>
                </a:spcAft>
                <a:buClr>
                  <a:schemeClr val="dk1"/>
                </a:buClr>
                <a:buSzPts val="1974"/>
                <a:buFont typeface="Calibri"/>
                <a:buChar char="➔"/>
              </a:pPr>
              <a:r>
                <a:rPr lang="en" sz="1973">
                  <a:solidFill>
                    <a:schemeClr val="dk1"/>
                  </a:solidFill>
                  <a:latin typeface="Calibri"/>
                  <a:ea typeface="Calibri"/>
                  <a:cs typeface="Calibri"/>
                  <a:sym typeface="Calibri"/>
                </a:rPr>
                <a:t>Edges: Which edges are the thickest? What kind of connections are different edges? Are there any nodes without edges? </a:t>
              </a:r>
              <a:r>
                <a:rPr b="1" lang="en" sz="1973">
                  <a:solidFill>
                    <a:schemeClr val="dk1"/>
                  </a:solidFill>
                  <a:latin typeface="Calibri"/>
                  <a:ea typeface="Calibri"/>
                  <a:cs typeface="Calibri"/>
                  <a:sym typeface="Calibri"/>
                </a:rPr>
                <a:t>What do these mean?</a:t>
              </a:r>
              <a:endParaRPr b="1" sz="1973">
                <a:solidFill>
                  <a:schemeClr val="dk1"/>
                </a:solidFill>
                <a:latin typeface="Calibri"/>
                <a:ea typeface="Calibri"/>
                <a:cs typeface="Calibri"/>
                <a:sym typeface="Calibri"/>
              </a:endParaRPr>
            </a:p>
            <a:p>
              <a:pPr indent="-463681" lvl="0" marL="676723" rtl="0" algn="l">
                <a:lnSpc>
                  <a:spcPct val="115000"/>
                </a:lnSpc>
                <a:spcBef>
                  <a:spcPts val="0"/>
                </a:spcBef>
                <a:spcAft>
                  <a:spcPts val="0"/>
                </a:spcAft>
                <a:buClr>
                  <a:schemeClr val="dk1"/>
                </a:buClr>
                <a:buSzPts val="1974"/>
                <a:buFont typeface="Calibri"/>
                <a:buChar char="➔"/>
              </a:pPr>
              <a:r>
                <a:rPr lang="en" sz="1973">
                  <a:solidFill>
                    <a:schemeClr val="dk1"/>
                  </a:solidFill>
                  <a:latin typeface="Calibri"/>
                  <a:ea typeface="Calibri"/>
                  <a:cs typeface="Calibri"/>
                  <a:sym typeface="Calibri"/>
                </a:rPr>
                <a:t>Colors: What colors are the largest nodes? What does that color represent in this network? What other color nodes do we notice? </a:t>
              </a:r>
              <a:r>
                <a:rPr b="1" lang="en" sz="1973">
                  <a:solidFill>
                    <a:schemeClr val="dk1"/>
                  </a:solidFill>
                  <a:latin typeface="Calibri"/>
                  <a:ea typeface="Calibri"/>
                  <a:cs typeface="Calibri"/>
                  <a:sym typeface="Calibri"/>
                </a:rPr>
                <a:t>What do those colors represent in this network?</a:t>
              </a:r>
              <a:endParaRPr b="1" sz="1973">
                <a:solidFill>
                  <a:schemeClr val="dk1"/>
                </a:solidFill>
                <a:latin typeface="Calibri"/>
                <a:ea typeface="Calibri"/>
                <a:cs typeface="Calibri"/>
                <a:sym typeface="Calibri"/>
              </a:endParaRPr>
            </a:p>
          </p:txBody>
        </p:sp>
        <p:sp>
          <p:nvSpPr>
            <p:cNvPr id="84" name="Google Shape;84;p15"/>
            <p:cNvSpPr/>
            <p:nvPr/>
          </p:nvSpPr>
          <p:spPr>
            <a:xfrm>
              <a:off x="1388029" y="2817050"/>
              <a:ext cx="1793340" cy="291924"/>
            </a:xfrm>
            <a:prstGeom prst="flowChartTerminator">
              <a:avLst/>
            </a:prstGeom>
            <a:solidFill>
              <a:srgbClr val="93C47D"/>
            </a:solidFill>
            <a:ln cap="flat" cmpd="sng" w="23525">
              <a:solidFill>
                <a:schemeClr val="dk2"/>
              </a:solidFill>
              <a:prstDash val="solid"/>
              <a:round/>
              <a:headEnd len="sm" w="sm" type="none"/>
              <a:tailEnd len="sm" w="sm" type="none"/>
            </a:ln>
          </p:spPr>
          <p:txBody>
            <a:bodyPr anchorCtr="0" anchor="ctr" bIns="225525" lIns="225525" spcFirstLastPara="1" rIns="225525" wrap="square" tIns="225525">
              <a:noAutofit/>
            </a:bodyPr>
            <a:lstStyle/>
            <a:p>
              <a:pPr indent="0" lvl="0" marL="0" rtl="0" algn="ctr">
                <a:spcBef>
                  <a:spcPts val="0"/>
                </a:spcBef>
                <a:spcAft>
                  <a:spcPts val="0"/>
                </a:spcAft>
                <a:buNone/>
              </a:pPr>
              <a:r>
                <a:rPr b="1" lang="en" sz="3453">
                  <a:latin typeface="Calibri"/>
                  <a:ea typeface="Calibri"/>
                  <a:cs typeface="Calibri"/>
                  <a:sym typeface="Calibri"/>
                </a:rPr>
                <a:t>Observe</a:t>
              </a:r>
              <a:endParaRPr b="1" sz="3453">
                <a:latin typeface="Calibri"/>
                <a:ea typeface="Calibri"/>
                <a:cs typeface="Calibri"/>
                <a:sym typeface="Calibri"/>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grpSp>
        <p:nvGrpSpPr>
          <p:cNvPr id="89" name="Google Shape;89;p16"/>
          <p:cNvGrpSpPr/>
          <p:nvPr/>
        </p:nvGrpSpPr>
        <p:grpSpPr>
          <a:xfrm>
            <a:off x="1455164" y="102042"/>
            <a:ext cx="6233680" cy="4939409"/>
            <a:chOff x="3520900" y="1778550"/>
            <a:chExt cx="2525700" cy="2001300"/>
          </a:xfrm>
        </p:grpSpPr>
        <p:sp>
          <p:nvSpPr>
            <p:cNvPr id="90" name="Google Shape;90;p16"/>
            <p:cNvSpPr/>
            <p:nvPr/>
          </p:nvSpPr>
          <p:spPr>
            <a:xfrm>
              <a:off x="3520900" y="1900950"/>
              <a:ext cx="2525700" cy="1878900"/>
            </a:xfrm>
            <a:prstGeom prst="roundRect">
              <a:avLst>
                <a:gd fmla="val 16667" name="adj"/>
              </a:avLst>
            </a:prstGeom>
            <a:solidFill>
              <a:srgbClr val="C9DAF8"/>
            </a:solidFill>
            <a:ln cap="flat" cmpd="sng" w="23525">
              <a:solidFill>
                <a:schemeClr val="dk2"/>
              </a:solidFill>
              <a:prstDash val="solid"/>
              <a:round/>
              <a:headEnd len="sm" w="sm" type="none"/>
              <a:tailEnd len="sm" w="sm" type="none"/>
            </a:ln>
          </p:spPr>
          <p:txBody>
            <a:bodyPr anchorCtr="0" anchor="ctr" bIns="225625" lIns="225625" spcFirstLastPara="1" rIns="225625" wrap="square" tIns="225625">
              <a:noAutofit/>
            </a:bodyPr>
            <a:lstStyle/>
            <a:p>
              <a:pPr indent="0" lvl="0" marL="1128401" rtl="0" algn="l">
                <a:lnSpc>
                  <a:spcPct val="115000"/>
                </a:lnSpc>
                <a:spcBef>
                  <a:spcPts val="0"/>
                </a:spcBef>
                <a:spcAft>
                  <a:spcPts val="0"/>
                </a:spcAft>
                <a:buNone/>
              </a:pPr>
              <a:r>
                <a:t/>
              </a:r>
              <a:endParaRPr sz="1974">
                <a:solidFill>
                  <a:schemeClr val="dk1"/>
                </a:solidFill>
                <a:latin typeface="Calibri"/>
                <a:ea typeface="Calibri"/>
                <a:cs typeface="Calibri"/>
                <a:sym typeface="Calibri"/>
              </a:endParaRPr>
            </a:p>
            <a:p>
              <a:pPr indent="-463898" lvl="0" marL="677040" rtl="0" algn="l">
                <a:lnSpc>
                  <a:spcPct val="115000"/>
                </a:lnSpc>
                <a:spcBef>
                  <a:spcPts val="0"/>
                </a:spcBef>
                <a:spcAft>
                  <a:spcPts val="0"/>
                </a:spcAft>
                <a:buClr>
                  <a:schemeClr val="dk1"/>
                </a:buClr>
                <a:buSzPts val="1974"/>
                <a:buFont typeface="Calibri"/>
                <a:buChar char="➔"/>
              </a:pPr>
              <a:r>
                <a:rPr lang="en" sz="1974">
                  <a:solidFill>
                    <a:schemeClr val="dk1"/>
                  </a:solidFill>
                  <a:latin typeface="Calibri"/>
                  <a:ea typeface="Calibri"/>
                  <a:cs typeface="Calibri"/>
                  <a:sym typeface="Calibri"/>
                </a:rPr>
                <a:t>Nodes: What happens as we drag a node away? What other nodes follow? Which don’t move?</a:t>
              </a:r>
              <a:endParaRPr sz="1974">
                <a:solidFill>
                  <a:schemeClr val="dk1"/>
                </a:solidFill>
                <a:latin typeface="Calibri"/>
                <a:ea typeface="Calibri"/>
                <a:cs typeface="Calibri"/>
                <a:sym typeface="Calibri"/>
              </a:endParaRPr>
            </a:p>
            <a:p>
              <a:pPr indent="-463898" lvl="0" marL="677040" rtl="0" algn="l">
                <a:lnSpc>
                  <a:spcPct val="115000"/>
                </a:lnSpc>
                <a:spcBef>
                  <a:spcPts val="0"/>
                </a:spcBef>
                <a:spcAft>
                  <a:spcPts val="0"/>
                </a:spcAft>
                <a:buClr>
                  <a:schemeClr val="dk1"/>
                </a:buClr>
                <a:buSzPts val="1974"/>
                <a:buFont typeface="Calibri"/>
                <a:buChar char="➔"/>
              </a:pPr>
              <a:r>
                <a:rPr lang="en" sz="1974">
                  <a:solidFill>
                    <a:schemeClr val="dk1"/>
                  </a:solidFill>
                  <a:latin typeface="Calibri"/>
                  <a:ea typeface="Calibri"/>
                  <a:cs typeface="Calibri"/>
                  <a:sym typeface="Calibri"/>
                </a:rPr>
                <a:t>Edges: Do the edges change as we drag a node away? </a:t>
              </a:r>
              <a:r>
                <a:rPr b="1" lang="en" sz="1974">
                  <a:solidFill>
                    <a:schemeClr val="dk1"/>
                  </a:solidFill>
                  <a:latin typeface="Calibri"/>
                  <a:ea typeface="Calibri"/>
                  <a:cs typeface="Calibri"/>
                  <a:sym typeface="Calibri"/>
                </a:rPr>
                <a:t>Why or why not?</a:t>
              </a:r>
              <a:endParaRPr b="1" sz="1974">
                <a:solidFill>
                  <a:schemeClr val="dk1"/>
                </a:solidFill>
                <a:latin typeface="Calibri"/>
                <a:ea typeface="Calibri"/>
                <a:cs typeface="Calibri"/>
                <a:sym typeface="Calibri"/>
              </a:endParaRPr>
            </a:p>
            <a:p>
              <a:pPr indent="-463898" lvl="0" marL="677040" rtl="0" algn="l">
                <a:lnSpc>
                  <a:spcPct val="115000"/>
                </a:lnSpc>
                <a:spcBef>
                  <a:spcPts val="0"/>
                </a:spcBef>
                <a:spcAft>
                  <a:spcPts val="0"/>
                </a:spcAft>
                <a:buClr>
                  <a:schemeClr val="dk1"/>
                </a:buClr>
                <a:buSzPts val="1974"/>
                <a:buFont typeface="Calibri"/>
                <a:buChar char="➔"/>
              </a:pPr>
              <a:r>
                <a:rPr lang="en" sz="1974">
                  <a:solidFill>
                    <a:schemeClr val="dk1"/>
                  </a:solidFill>
                  <a:latin typeface="Calibri"/>
                  <a:ea typeface="Calibri"/>
                  <a:cs typeface="Calibri"/>
                  <a:sym typeface="Calibri"/>
                </a:rPr>
                <a:t>Nodes: Click on a node. </a:t>
              </a:r>
              <a:r>
                <a:rPr b="1" lang="en" sz="1974">
                  <a:solidFill>
                    <a:schemeClr val="dk1"/>
                  </a:solidFill>
                  <a:latin typeface="Calibri"/>
                  <a:ea typeface="Calibri"/>
                  <a:cs typeface="Calibri"/>
                  <a:sym typeface="Calibri"/>
                </a:rPr>
                <a:t>What can you learn about this node?</a:t>
              </a:r>
              <a:endParaRPr b="1" sz="1974">
                <a:solidFill>
                  <a:schemeClr val="dk1"/>
                </a:solidFill>
                <a:latin typeface="Calibri"/>
                <a:ea typeface="Calibri"/>
                <a:cs typeface="Calibri"/>
                <a:sym typeface="Calibri"/>
              </a:endParaRPr>
            </a:p>
            <a:p>
              <a:pPr indent="-463898" lvl="0" marL="677040" rtl="0" algn="l">
                <a:lnSpc>
                  <a:spcPct val="115000"/>
                </a:lnSpc>
                <a:spcBef>
                  <a:spcPts val="0"/>
                </a:spcBef>
                <a:spcAft>
                  <a:spcPts val="0"/>
                </a:spcAft>
                <a:buClr>
                  <a:schemeClr val="dk1"/>
                </a:buClr>
                <a:buSzPts val="1974"/>
                <a:buFont typeface="Calibri"/>
                <a:buChar char="➔"/>
              </a:pPr>
              <a:r>
                <a:rPr lang="en" sz="1974">
                  <a:solidFill>
                    <a:schemeClr val="dk1"/>
                  </a:solidFill>
                  <a:latin typeface="Calibri"/>
                  <a:ea typeface="Calibri"/>
                  <a:cs typeface="Calibri"/>
                  <a:sym typeface="Calibri"/>
                </a:rPr>
                <a:t>Edges: </a:t>
              </a:r>
              <a:r>
                <a:rPr b="1" lang="en" sz="1974">
                  <a:solidFill>
                    <a:schemeClr val="dk1"/>
                  </a:solidFill>
                  <a:latin typeface="Calibri"/>
                  <a:ea typeface="Calibri"/>
                  <a:cs typeface="Calibri"/>
                  <a:sym typeface="Calibri"/>
                </a:rPr>
                <a:t>Is there information about each edge? </a:t>
              </a:r>
              <a:r>
                <a:rPr lang="en" sz="1974">
                  <a:solidFill>
                    <a:schemeClr val="dk1"/>
                  </a:solidFill>
                  <a:latin typeface="Calibri"/>
                  <a:ea typeface="Calibri"/>
                  <a:cs typeface="Calibri"/>
                  <a:sym typeface="Calibri"/>
                </a:rPr>
                <a:t>What can we learn?</a:t>
              </a:r>
              <a:endParaRPr sz="1974">
                <a:solidFill>
                  <a:schemeClr val="dk1"/>
                </a:solidFill>
                <a:latin typeface="Calibri"/>
                <a:ea typeface="Calibri"/>
                <a:cs typeface="Calibri"/>
                <a:sym typeface="Calibri"/>
              </a:endParaRPr>
            </a:p>
          </p:txBody>
        </p:sp>
        <p:sp>
          <p:nvSpPr>
            <p:cNvPr id="91" name="Google Shape;91;p16"/>
            <p:cNvSpPr/>
            <p:nvPr/>
          </p:nvSpPr>
          <p:spPr>
            <a:xfrm>
              <a:off x="3888778" y="1778550"/>
              <a:ext cx="1793340" cy="291924"/>
            </a:xfrm>
            <a:prstGeom prst="flowChartTerminator">
              <a:avLst/>
            </a:prstGeom>
            <a:solidFill>
              <a:srgbClr val="4A86E8"/>
            </a:solidFill>
            <a:ln cap="flat" cmpd="sng" w="23525">
              <a:solidFill>
                <a:schemeClr val="dk2"/>
              </a:solidFill>
              <a:prstDash val="solid"/>
              <a:round/>
              <a:headEnd len="sm" w="sm" type="none"/>
              <a:tailEnd len="sm" w="sm" type="none"/>
            </a:ln>
          </p:spPr>
          <p:txBody>
            <a:bodyPr anchorCtr="0" anchor="ctr" bIns="225625" lIns="225625" spcFirstLastPara="1" rIns="225625" wrap="square" tIns="225625">
              <a:noAutofit/>
            </a:bodyPr>
            <a:lstStyle/>
            <a:p>
              <a:pPr indent="0" lvl="0" marL="0" rtl="0" algn="ctr">
                <a:spcBef>
                  <a:spcPts val="0"/>
                </a:spcBef>
                <a:spcAft>
                  <a:spcPts val="0"/>
                </a:spcAft>
                <a:buNone/>
              </a:pPr>
              <a:r>
                <a:rPr b="1" lang="en" sz="3455">
                  <a:latin typeface="Calibri"/>
                  <a:ea typeface="Calibri"/>
                  <a:cs typeface="Calibri"/>
                  <a:sym typeface="Calibri"/>
                </a:rPr>
                <a:t>Play</a:t>
              </a:r>
              <a:endParaRPr b="1" sz="3455">
                <a:latin typeface="Calibri"/>
                <a:ea typeface="Calibri"/>
                <a:cs typeface="Calibri"/>
                <a:sym typeface="Calibri"/>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grpSp>
        <p:nvGrpSpPr>
          <p:cNvPr id="96" name="Google Shape;96;p17"/>
          <p:cNvGrpSpPr/>
          <p:nvPr/>
        </p:nvGrpSpPr>
        <p:grpSpPr>
          <a:xfrm>
            <a:off x="1937438" y="99286"/>
            <a:ext cx="5269115" cy="4944920"/>
            <a:chOff x="6019950" y="416700"/>
            <a:chExt cx="2525700" cy="2370300"/>
          </a:xfrm>
        </p:grpSpPr>
        <p:sp>
          <p:nvSpPr>
            <p:cNvPr id="97" name="Google Shape;97;p17"/>
            <p:cNvSpPr/>
            <p:nvPr/>
          </p:nvSpPr>
          <p:spPr>
            <a:xfrm>
              <a:off x="6019950" y="539100"/>
              <a:ext cx="2525700" cy="2247900"/>
            </a:xfrm>
            <a:prstGeom prst="roundRect">
              <a:avLst>
                <a:gd fmla="val 16667" name="adj"/>
              </a:avLst>
            </a:prstGeom>
            <a:solidFill>
              <a:srgbClr val="D9D2E9"/>
            </a:solidFill>
            <a:ln cap="flat" cmpd="sng" w="19875">
              <a:solidFill>
                <a:schemeClr val="dk2"/>
              </a:solidFill>
              <a:prstDash val="solid"/>
              <a:round/>
              <a:headEnd len="sm" w="sm" type="none"/>
              <a:tailEnd len="sm" w="sm" type="none"/>
            </a:ln>
          </p:spPr>
          <p:txBody>
            <a:bodyPr anchorCtr="0" anchor="ctr" bIns="190725" lIns="190725" spcFirstLastPara="1" rIns="190725" wrap="square" tIns="190725">
              <a:noAutofit/>
            </a:bodyPr>
            <a:lstStyle/>
            <a:p>
              <a:pPr indent="0" lvl="0" marL="953837" rtl="0" algn="l">
                <a:lnSpc>
                  <a:spcPct val="115000"/>
                </a:lnSpc>
                <a:spcBef>
                  <a:spcPts val="0"/>
                </a:spcBef>
                <a:spcAft>
                  <a:spcPts val="0"/>
                </a:spcAft>
                <a:buNone/>
              </a:pPr>
              <a:r>
                <a:t/>
              </a:r>
              <a:endParaRPr sz="1669">
                <a:solidFill>
                  <a:schemeClr val="dk1"/>
                </a:solidFill>
                <a:latin typeface="Calibri"/>
                <a:ea typeface="Calibri"/>
                <a:cs typeface="Calibri"/>
                <a:sym typeface="Calibri"/>
              </a:endParaRPr>
            </a:p>
            <a:p>
              <a:pPr indent="0" lvl="0" marL="953837" rtl="0" algn="l">
                <a:lnSpc>
                  <a:spcPct val="115000"/>
                </a:lnSpc>
                <a:spcBef>
                  <a:spcPts val="0"/>
                </a:spcBef>
                <a:spcAft>
                  <a:spcPts val="0"/>
                </a:spcAft>
                <a:buNone/>
              </a:pPr>
              <a:r>
                <a:t/>
              </a:r>
              <a:endParaRPr sz="1669">
                <a:solidFill>
                  <a:schemeClr val="dk1"/>
                </a:solidFill>
                <a:latin typeface="Calibri"/>
                <a:ea typeface="Calibri"/>
                <a:cs typeface="Calibri"/>
                <a:sym typeface="Calibri"/>
              </a:endParaRPr>
            </a:p>
            <a:p>
              <a:pPr indent="-392133" lvl="0" marL="572302" rtl="0" algn="l">
                <a:lnSpc>
                  <a:spcPct val="115000"/>
                </a:lnSpc>
                <a:spcBef>
                  <a:spcPts val="0"/>
                </a:spcBef>
                <a:spcAft>
                  <a:spcPts val="0"/>
                </a:spcAft>
                <a:buClr>
                  <a:schemeClr val="dk1"/>
                </a:buClr>
                <a:buSzPts val="1669"/>
                <a:buFont typeface="Calibri"/>
                <a:buChar char="➔"/>
              </a:pPr>
              <a:r>
                <a:rPr lang="en" sz="1669">
                  <a:solidFill>
                    <a:schemeClr val="dk1"/>
                  </a:solidFill>
                  <a:latin typeface="Calibri"/>
                  <a:ea typeface="Calibri"/>
                  <a:cs typeface="Calibri"/>
                  <a:sym typeface="Calibri"/>
                </a:rPr>
                <a:t>Click on table view: What kinds of information shows in the table that didn’t show in the network? Scroll through the table. </a:t>
              </a:r>
              <a:r>
                <a:rPr b="1" lang="en" sz="1669">
                  <a:solidFill>
                    <a:schemeClr val="dk1"/>
                  </a:solidFill>
                  <a:latin typeface="Calibri"/>
                  <a:ea typeface="Calibri"/>
                  <a:cs typeface="Calibri"/>
                  <a:sym typeface="Calibri"/>
                </a:rPr>
                <a:t>What new questions do you have after looking at the table?</a:t>
              </a:r>
              <a:endParaRPr b="1" sz="1669">
                <a:solidFill>
                  <a:schemeClr val="dk1"/>
                </a:solidFill>
                <a:latin typeface="Calibri"/>
                <a:ea typeface="Calibri"/>
                <a:cs typeface="Calibri"/>
                <a:sym typeface="Calibri"/>
              </a:endParaRPr>
            </a:p>
            <a:p>
              <a:pPr indent="-392133" lvl="0" marL="572302" rtl="0" algn="l">
                <a:lnSpc>
                  <a:spcPct val="115000"/>
                </a:lnSpc>
                <a:spcBef>
                  <a:spcPts val="0"/>
                </a:spcBef>
                <a:spcAft>
                  <a:spcPts val="0"/>
                </a:spcAft>
                <a:buClr>
                  <a:schemeClr val="dk1"/>
                </a:buClr>
                <a:buSzPts val="1669"/>
                <a:buFont typeface="Calibri"/>
                <a:buChar char="➔"/>
              </a:pPr>
              <a:r>
                <a:rPr lang="en" sz="1669">
                  <a:solidFill>
                    <a:schemeClr val="dk1"/>
                  </a:solidFill>
                  <a:latin typeface="Calibri"/>
                  <a:ea typeface="Calibri"/>
                  <a:cs typeface="Calibri"/>
                  <a:sym typeface="Calibri"/>
                </a:rPr>
                <a:t>Click on each column. How does this help us learn more about the data in the network?</a:t>
              </a:r>
              <a:endParaRPr sz="1669">
                <a:solidFill>
                  <a:schemeClr val="dk1"/>
                </a:solidFill>
                <a:latin typeface="Calibri"/>
                <a:ea typeface="Calibri"/>
                <a:cs typeface="Calibri"/>
                <a:sym typeface="Calibri"/>
              </a:endParaRPr>
            </a:p>
            <a:p>
              <a:pPr indent="-392133" lvl="0" marL="572302" rtl="0" algn="l">
                <a:lnSpc>
                  <a:spcPct val="115000"/>
                </a:lnSpc>
                <a:spcBef>
                  <a:spcPts val="0"/>
                </a:spcBef>
                <a:spcAft>
                  <a:spcPts val="0"/>
                </a:spcAft>
                <a:buClr>
                  <a:schemeClr val="dk1"/>
                </a:buClr>
                <a:buSzPts val="1669"/>
                <a:buFont typeface="Calibri"/>
                <a:buChar char="➔"/>
              </a:pPr>
              <a:r>
                <a:rPr lang="en" sz="1669">
                  <a:solidFill>
                    <a:schemeClr val="dk1"/>
                  </a:solidFill>
                  <a:latin typeface="Calibri"/>
                  <a:ea typeface="Calibri"/>
                  <a:cs typeface="Calibri"/>
                  <a:sym typeface="Calibri"/>
                </a:rPr>
                <a:t>Click on filter or focus: What can you learn by filtering or focusing the data? How does this help us manage the data in the network?</a:t>
              </a:r>
              <a:endParaRPr sz="1669">
                <a:solidFill>
                  <a:schemeClr val="dk1"/>
                </a:solidFill>
                <a:latin typeface="Calibri"/>
                <a:ea typeface="Calibri"/>
                <a:cs typeface="Calibri"/>
                <a:sym typeface="Calibri"/>
              </a:endParaRPr>
            </a:p>
            <a:p>
              <a:pPr indent="-392133" lvl="0" marL="572302" rtl="0" algn="l">
                <a:lnSpc>
                  <a:spcPct val="115000"/>
                </a:lnSpc>
                <a:spcBef>
                  <a:spcPts val="0"/>
                </a:spcBef>
                <a:spcAft>
                  <a:spcPts val="0"/>
                </a:spcAft>
                <a:buClr>
                  <a:schemeClr val="dk1"/>
                </a:buClr>
                <a:buSzPts val="1669"/>
                <a:buFont typeface="Calibri"/>
                <a:buChar char="➔"/>
              </a:pPr>
              <a:r>
                <a:rPr b="1" lang="en" sz="1669">
                  <a:solidFill>
                    <a:schemeClr val="dk1"/>
                  </a:solidFill>
                  <a:latin typeface="Calibri"/>
                  <a:ea typeface="Calibri"/>
                  <a:cs typeface="Calibri"/>
                  <a:sym typeface="Calibri"/>
                </a:rPr>
                <a:t>How do the different ways of looking at the data change what we see?</a:t>
              </a:r>
              <a:endParaRPr b="1" sz="1669">
                <a:solidFill>
                  <a:schemeClr val="dk1"/>
                </a:solidFill>
                <a:latin typeface="Calibri"/>
                <a:ea typeface="Calibri"/>
                <a:cs typeface="Calibri"/>
                <a:sym typeface="Calibri"/>
              </a:endParaRPr>
            </a:p>
          </p:txBody>
        </p:sp>
        <p:sp>
          <p:nvSpPr>
            <p:cNvPr id="98" name="Google Shape;98;p17"/>
            <p:cNvSpPr/>
            <p:nvPr/>
          </p:nvSpPr>
          <p:spPr>
            <a:xfrm>
              <a:off x="6386129" y="416700"/>
              <a:ext cx="1793340" cy="291924"/>
            </a:xfrm>
            <a:prstGeom prst="flowChartTerminator">
              <a:avLst/>
            </a:prstGeom>
            <a:solidFill>
              <a:srgbClr val="8E7CC3"/>
            </a:solidFill>
            <a:ln cap="flat" cmpd="sng" w="19875">
              <a:solidFill>
                <a:schemeClr val="dk2"/>
              </a:solidFill>
              <a:prstDash val="solid"/>
              <a:round/>
              <a:headEnd len="sm" w="sm" type="none"/>
              <a:tailEnd len="sm" w="sm" type="none"/>
            </a:ln>
          </p:spPr>
          <p:txBody>
            <a:bodyPr anchorCtr="0" anchor="ctr" bIns="190725" lIns="190725" spcFirstLastPara="1" rIns="190725" wrap="square" tIns="190725">
              <a:noAutofit/>
            </a:bodyPr>
            <a:lstStyle/>
            <a:p>
              <a:pPr indent="0" lvl="0" marL="0" rtl="0" algn="ctr">
                <a:spcBef>
                  <a:spcPts val="0"/>
                </a:spcBef>
                <a:spcAft>
                  <a:spcPts val="0"/>
                </a:spcAft>
                <a:buNone/>
              </a:pPr>
              <a:r>
                <a:rPr b="1" lang="en" sz="2920">
                  <a:latin typeface="Calibri"/>
                  <a:ea typeface="Calibri"/>
                  <a:cs typeface="Calibri"/>
                  <a:sym typeface="Calibri"/>
                </a:rPr>
                <a:t>Manage</a:t>
              </a:r>
              <a:endParaRPr b="1" sz="2920">
                <a:latin typeface="Calibri"/>
                <a:ea typeface="Calibri"/>
                <a:cs typeface="Calibri"/>
                <a:sym typeface="Calibri"/>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grpSp>
        <p:nvGrpSpPr>
          <p:cNvPr id="103" name="Google Shape;103;p18"/>
          <p:cNvGrpSpPr/>
          <p:nvPr/>
        </p:nvGrpSpPr>
        <p:grpSpPr>
          <a:xfrm>
            <a:off x="696694" y="85123"/>
            <a:ext cx="7750616" cy="4973255"/>
            <a:chOff x="6046600" y="2802900"/>
            <a:chExt cx="2525700" cy="1603500"/>
          </a:xfrm>
        </p:grpSpPr>
        <p:sp>
          <p:nvSpPr>
            <p:cNvPr id="104" name="Google Shape;104;p18"/>
            <p:cNvSpPr/>
            <p:nvPr/>
          </p:nvSpPr>
          <p:spPr>
            <a:xfrm>
              <a:off x="6046600" y="2925300"/>
              <a:ext cx="2525700" cy="1481100"/>
            </a:xfrm>
            <a:prstGeom prst="roundRect">
              <a:avLst>
                <a:gd fmla="val 16667" name="adj"/>
              </a:avLst>
            </a:prstGeom>
            <a:solidFill>
              <a:srgbClr val="EAD1DC"/>
            </a:solidFill>
            <a:ln cap="flat" cmpd="sng" w="29250">
              <a:solidFill>
                <a:schemeClr val="dk2"/>
              </a:solidFill>
              <a:prstDash val="solid"/>
              <a:round/>
              <a:headEnd len="sm" w="sm" type="none"/>
              <a:tailEnd len="sm" w="sm" type="none"/>
            </a:ln>
          </p:spPr>
          <p:txBody>
            <a:bodyPr anchorCtr="0" anchor="ctr" bIns="280550" lIns="280550" spcFirstLastPara="1" rIns="280550" wrap="square" tIns="280550">
              <a:noAutofit/>
            </a:bodyPr>
            <a:lstStyle/>
            <a:p>
              <a:pPr indent="0" lvl="0" marL="1403026" rtl="0" algn="l">
                <a:lnSpc>
                  <a:spcPct val="115000"/>
                </a:lnSpc>
                <a:spcBef>
                  <a:spcPts val="0"/>
                </a:spcBef>
                <a:spcAft>
                  <a:spcPts val="0"/>
                </a:spcAft>
                <a:buNone/>
              </a:pPr>
              <a:r>
                <a:t/>
              </a:r>
              <a:endParaRPr sz="2455">
                <a:solidFill>
                  <a:schemeClr val="dk1"/>
                </a:solidFill>
                <a:latin typeface="Calibri"/>
                <a:ea typeface="Calibri"/>
                <a:cs typeface="Calibri"/>
                <a:sym typeface="Calibri"/>
              </a:endParaRPr>
            </a:p>
            <a:p>
              <a:pPr indent="-576799" lvl="0" marL="841815" rtl="0" algn="l">
                <a:lnSpc>
                  <a:spcPct val="115000"/>
                </a:lnSpc>
                <a:spcBef>
                  <a:spcPts val="0"/>
                </a:spcBef>
                <a:spcAft>
                  <a:spcPts val="0"/>
                </a:spcAft>
                <a:buClr>
                  <a:schemeClr val="dk1"/>
                </a:buClr>
                <a:buSzPts val="2455"/>
                <a:buFont typeface="Calibri"/>
                <a:buChar char="➔"/>
              </a:pPr>
              <a:r>
                <a:rPr b="1" lang="en" sz="2455">
                  <a:solidFill>
                    <a:schemeClr val="dk1"/>
                  </a:solidFill>
                  <a:latin typeface="Calibri"/>
                  <a:ea typeface="Calibri"/>
                  <a:cs typeface="Calibri"/>
                  <a:sym typeface="Calibri"/>
                </a:rPr>
                <a:t>What patterns do we see in our data as a whole?</a:t>
              </a:r>
              <a:endParaRPr b="1" sz="2455">
                <a:solidFill>
                  <a:schemeClr val="dk1"/>
                </a:solidFill>
                <a:latin typeface="Calibri"/>
                <a:ea typeface="Calibri"/>
                <a:cs typeface="Calibri"/>
                <a:sym typeface="Calibri"/>
              </a:endParaRPr>
            </a:p>
            <a:p>
              <a:pPr indent="-576799" lvl="0" marL="841815" rtl="0" algn="l">
                <a:lnSpc>
                  <a:spcPct val="115000"/>
                </a:lnSpc>
                <a:spcBef>
                  <a:spcPts val="0"/>
                </a:spcBef>
                <a:spcAft>
                  <a:spcPts val="0"/>
                </a:spcAft>
                <a:buClr>
                  <a:schemeClr val="dk1"/>
                </a:buClr>
                <a:buSzPts val="2455"/>
                <a:buFont typeface="Calibri"/>
                <a:buChar char="➔"/>
              </a:pPr>
              <a:r>
                <a:rPr b="1" lang="en" sz="2455">
                  <a:solidFill>
                    <a:schemeClr val="dk1"/>
                  </a:solidFill>
                  <a:latin typeface="Calibri"/>
                  <a:ea typeface="Calibri"/>
                  <a:cs typeface="Calibri"/>
                  <a:sym typeface="Calibri"/>
                </a:rPr>
                <a:t>How does the network help us see patterns that we couldn’t see in a piece of text or other information source?</a:t>
              </a:r>
              <a:endParaRPr b="1" sz="2455">
                <a:solidFill>
                  <a:schemeClr val="dk1"/>
                </a:solidFill>
                <a:latin typeface="Calibri"/>
                <a:ea typeface="Calibri"/>
                <a:cs typeface="Calibri"/>
                <a:sym typeface="Calibri"/>
              </a:endParaRPr>
            </a:p>
            <a:p>
              <a:pPr indent="-576799" lvl="0" marL="841815" rtl="0" algn="l">
                <a:lnSpc>
                  <a:spcPct val="115000"/>
                </a:lnSpc>
                <a:spcBef>
                  <a:spcPts val="0"/>
                </a:spcBef>
                <a:spcAft>
                  <a:spcPts val="0"/>
                </a:spcAft>
                <a:buClr>
                  <a:schemeClr val="dk1"/>
                </a:buClr>
                <a:buSzPts val="2455"/>
                <a:buFont typeface="Calibri"/>
                <a:buChar char="➔"/>
              </a:pPr>
              <a:r>
                <a:rPr b="1" lang="en" sz="2455">
                  <a:solidFill>
                    <a:schemeClr val="dk1"/>
                  </a:solidFill>
                  <a:latin typeface="Calibri"/>
                  <a:ea typeface="Calibri"/>
                  <a:cs typeface="Calibri"/>
                  <a:sym typeface="Calibri"/>
                </a:rPr>
                <a:t>What connections do we see between us, content, and each other?</a:t>
              </a:r>
              <a:endParaRPr b="1" sz="2455">
                <a:solidFill>
                  <a:schemeClr val="dk1"/>
                </a:solidFill>
                <a:latin typeface="Calibri"/>
                <a:ea typeface="Calibri"/>
                <a:cs typeface="Calibri"/>
                <a:sym typeface="Calibri"/>
              </a:endParaRPr>
            </a:p>
            <a:p>
              <a:pPr indent="-576799" lvl="0" marL="841815" rtl="0" algn="l">
                <a:lnSpc>
                  <a:spcPct val="115000"/>
                </a:lnSpc>
                <a:spcBef>
                  <a:spcPts val="0"/>
                </a:spcBef>
                <a:spcAft>
                  <a:spcPts val="0"/>
                </a:spcAft>
                <a:buClr>
                  <a:schemeClr val="dk1"/>
                </a:buClr>
                <a:buSzPts val="2455"/>
                <a:buFont typeface="Calibri"/>
                <a:buChar char="➔"/>
              </a:pPr>
              <a:r>
                <a:rPr b="1" lang="en" sz="2455">
                  <a:solidFill>
                    <a:schemeClr val="dk1"/>
                  </a:solidFill>
                  <a:latin typeface="Calibri"/>
                  <a:ea typeface="Calibri"/>
                  <a:cs typeface="Calibri"/>
                  <a:sym typeface="Calibri"/>
                </a:rPr>
                <a:t>What does this experience tell us about the humanities?</a:t>
              </a:r>
              <a:endParaRPr b="1" sz="2455">
                <a:solidFill>
                  <a:schemeClr val="dk1"/>
                </a:solidFill>
                <a:latin typeface="Calibri"/>
                <a:ea typeface="Calibri"/>
                <a:cs typeface="Calibri"/>
                <a:sym typeface="Calibri"/>
              </a:endParaRPr>
            </a:p>
          </p:txBody>
        </p:sp>
        <p:sp>
          <p:nvSpPr>
            <p:cNvPr id="105" name="Google Shape;105;p18"/>
            <p:cNvSpPr/>
            <p:nvPr/>
          </p:nvSpPr>
          <p:spPr>
            <a:xfrm>
              <a:off x="6412779" y="2802900"/>
              <a:ext cx="1793340" cy="291924"/>
            </a:xfrm>
            <a:prstGeom prst="flowChartTerminator">
              <a:avLst/>
            </a:prstGeom>
            <a:solidFill>
              <a:srgbClr val="C27BA0"/>
            </a:solidFill>
            <a:ln cap="flat" cmpd="sng" w="29250">
              <a:solidFill>
                <a:schemeClr val="dk2"/>
              </a:solidFill>
              <a:prstDash val="solid"/>
              <a:round/>
              <a:headEnd len="sm" w="sm" type="none"/>
              <a:tailEnd len="sm" w="sm" type="none"/>
            </a:ln>
          </p:spPr>
          <p:txBody>
            <a:bodyPr anchorCtr="0" anchor="ctr" bIns="280550" lIns="280550" spcFirstLastPara="1" rIns="280550" wrap="square" tIns="280550">
              <a:noAutofit/>
            </a:bodyPr>
            <a:lstStyle/>
            <a:p>
              <a:pPr indent="0" lvl="0" marL="0" rtl="0" algn="ctr">
                <a:spcBef>
                  <a:spcPts val="0"/>
                </a:spcBef>
                <a:spcAft>
                  <a:spcPts val="0"/>
                </a:spcAft>
                <a:buNone/>
              </a:pPr>
              <a:r>
                <a:rPr b="1" lang="en" sz="4296">
                  <a:latin typeface="Calibri"/>
                  <a:ea typeface="Calibri"/>
                  <a:cs typeface="Calibri"/>
                  <a:sym typeface="Calibri"/>
                </a:rPr>
                <a:t>Synthesize</a:t>
              </a:r>
              <a:endParaRPr b="1" sz="4296">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